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x="12192000" cy="68580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833C5D-7E9C-443D-A886-2AE96639C52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BCCBBAAB-D260-4CDF-903E-23E9B06AA570}">
      <dgm:prSet phldrT="[Texte]"/>
      <dgm:spPr/>
      <dgm:t>
        <a:bodyPr/>
        <a:lstStyle/>
        <a:p>
          <a:r>
            <a:rPr lang="fr-FR" dirty="0"/>
            <a:t> Prévenir et sécuriser </a:t>
          </a:r>
        </a:p>
      </dgm:t>
    </dgm:pt>
    <dgm:pt modelId="{6E449CA1-4F04-4E3B-933E-E5093278FDB9}" type="parTrans" cxnId="{F1F0816F-2AB5-4156-9A07-B801B88DECB5}">
      <dgm:prSet/>
      <dgm:spPr/>
      <dgm:t>
        <a:bodyPr/>
        <a:lstStyle/>
        <a:p>
          <a:endParaRPr lang="fr-FR"/>
        </a:p>
      </dgm:t>
    </dgm:pt>
    <dgm:pt modelId="{C45901E0-C5BB-488E-BCFA-9757923CB294}" type="sibTrans" cxnId="{F1F0816F-2AB5-4156-9A07-B801B88DECB5}">
      <dgm:prSet/>
      <dgm:spPr/>
      <dgm:t>
        <a:bodyPr/>
        <a:lstStyle/>
        <a:p>
          <a:endParaRPr lang="fr-FR"/>
        </a:p>
      </dgm:t>
    </dgm:pt>
    <dgm:pt modelId="{46AA36F9-04C6-4E11-8058-98F2C1D53C76}">
      <dgm:prSet phldrT="[Texte]"/>
      <dgm:spPr/>
      <dgm:t>
        <a:bodyPr/>
        <a:lstStyle/>
        <a:p>
          <a:r>
            <a:rPr lang="fr-FR"/>
            <a:t>Analyser et diagnostiquer</a:t>
          </a:r>
        </a:p>
      </dgm:t>
    </dgm:pt>
    <dgm:pt modelId="{677E7CBE-5173-47F6-A08F-844C74157049}" type="parTrans" cxnId="{7C1BE85E-3FE3-4CD2-B033-1F806D4AD78F}">
      <dgm:prSet/>
      <dgm:spPr/>
      <dgm:t>
        <a:bodyPr/>
        <a:lstStyle/>
        <a:p>
          <a:endParaRPr lang="fr-FR"/>
        </a:p>
      </dgm:t>
    </dgm:pt>
    <dgm:pt modelId="{CE3E379A-35D7-4F50-9BE1-6AD1D7275DBB}" type="sibTrans" cxnId="{7C1BE85E-3FE3-4CD2-B033-1F806D4AD78F}">
      <dgm:prSet/>
      <dgm:spPr/>
      <dgm:t>
        <a:bodyPr/>
        <a:lstStyle/>
        <a:p>
          <a:endParaRPr lang="fr-FR"/>
        </a:p>
      </dgm:t>
    </dgm:pt>
    <dgm:pt modelId="{1835584F-3E0B-4876-B68A-6A0C36DB7B12}">
      <dgm:prSet phldrT="[Texte]"/>
      <dgm:spPr/>
      <dgm:t>
        <a:bodyPr/>
        <a:lstStyle/>
        <a:p>
          <a:r>
            <a:rPr lang="fr-FR"/>
            <a:t>Faire des choix autonomes</a:t>
          </a:r>
        </a:p>
      </dgm:t>
    </dgm:pt>
    <dgm:pt modelId="{07D8FFF7-9811-4AAB-9666-ACB49E297842}" type="parTrans" cxnId="{4292736D-CF6D-4458-B7E5-8FBE5E77BD7A}">
      <dgm:prSet/>
      <dgm:spPr/>
      <dgm:t>
        <a:bodyPr/>
        <a:lstStyle/>
        <a:p>
          <a:endParaRPr lang="fr-FR"/>
        </a:p>
      </dgm:t>
    </dgm:pt>
    <dgm:pt modelId="{EB37DDDA-C553-42A7-9757-DDE0983CB292}" type="sibTrans" cxnId="{4292736D-CF6D-4458-B7E5-8FBE5E77BD7A}">
      <dgm:prSet/>
      <dgm:spPr/>
      <dgm:t>
        <a:bodyPr/>
        <a:lstStyle/>
        <a:p>
          <a:endParaRPr lang="fr-FR"/>
        </a:p>
      </dgm:t>
    </dgm:pt>
    <dgm:pt modelId="{7C1B418F-8C86-441E-B8FB-06C915BCFF97}" type="pres">
      <dgm:prSet presAssocID="{0C833C5D-7E9C-443D-A886-2AE96639C520}" presName="compositeShape" presStyleCnt="0">
        <dgm:presLayoutVars>
          <dgm:chMax val="7"/>
          <dgm:dir/>
          <dgm:resizeHandles val="exact"/>
        </dgm:presLayoutVars>
      </dgm:prSet>
      <dgm:spPr/>
    </dgm:pt>
    <dgm:pt modelId="{E6E55E39-D074-4D17-BDD5-1BE658A1030C}" type="pres">
      <dgm:prSet presAssocID="{BCCBBAAB-D260-4CDF-903E-23E9B06AA570}" presName="circ1" presStyleLbl="vennNode1" presStyleIdx="0" presStyleCnt="3"/>
      <dgm:spPr/>
      <dgm:t>
        <a:bodyPr/>
        <a:lstStyle/>
        <a:p>
          <a:endParaRPr lang="fr-FR"/>
        </a:p>
      </dgm:t>
    </dgm:pt>
    <dgm:pt modelId="{4B688B49-84A0-4540-9BC1-342B02F23757}" type="pres">
      <dgm:prSet presAssocID="{BCCBBAAB-D260-4CDF-903E-23E9B06AA57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D5BC49B-EF81-4850-AE4C-4693A45D2DD0}" type="pres">
      <dgm:prSet presAssocID="{1835584F-3E0B-4876-B68A-6A0C36DB7B12}" presName="circ2" presStyleLbl="vennNode1" presStyleIdx="1" presStyleCnt="3"/>
      <dgm:spPr/>
      <dgm:t>
        <a:bodyPr/>
        <a:lstStyle/>
        <a:p>
          <a:endParaRPr lang="fr-FR"/>
        </a:p>
      </dgm:t>
    </dgm:pt>
    <dgm:pt modelId="{B96F0E4F-641D-46F8-914F-B170EF9312EA}" type="pres">
      <dgm:prSet presAssocID="{1835584F-3E0B-4876-B68A-6A0C36DB7B1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79AED1B-3EC0-4586-9E08-2279C842D552}" type="pres">
      <dgm:prSet presAssocID="{46AA36F9-04C6-4E11-8058-98F2C1D53C76}" presName="circ3" presStyleLbl="vennNode1" presStyleIdx="2" presStyleCnt="3"/>
      <dgm:spPr/>
      <dgm:t>
        <a:bodyPr/>
        <a:lstStyle/>
        <a:p>
          <a:endParaRPr lang="fr-FR"/>
        </a:p>
      </dgm:t>
    </dgm:pt>
    <dgm:pt modelId="{8802ABA0-16E8-4587-8F41-EC9C4E22BDDC}" type="pres">
      <dgm:prSet presAssocID="{46AA36F9-04C6-4E11-8058-98F2C1D53C7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A4ABA26-CD72-4AF2-94AE-E98BE85802D2}" type="presOf" srcId="{46AA36F9-04C6-4E11-8058-98F2C1D53C76}" destId="{8802ABA0-16E8-4587-8F41-EC9C4E22BDDC}" srcOrd="1" destOrd="0" presId="urn:microsoft.com/office/officeart/2005/8/layout/venn1"/>
    <dgm:cxn modelId="{7C1BE85E-3FE3-4CD2-B033-1F806D4AD78F}" srcId="{0C833C5D-7E9C-443D-A886-2AE96639C520}" destId="{46AA36F9-04C6-4E11-8058-98F2C1D53C76}" srcOrd="2" destOrd="0" parTransId="{677E7CBE-5173-47F6-A08F-844C74157049}" sibTransId="{CE3E379A-35D7-4F50-9BE1-6AD1D7275DBB}"/>
    <dgm:cxn modelId="{4292736D-CF6D-4458-B7E5-8FBE5E77BD7A}" srcId="{0C833C5D-7E9C-443D-A886-2AE96639C520}" destId="{1835584F-3E0B-4876-B68A-6A0C36DB7B12}" srcOrd="1" destOrd="0" parTransId="{07D8FFF7-9811-4AAB-9666-ACB49E297842}" sibTransId="{EB37DDDA-C553-42A7-9757-DDE0983CB292}"/>
    <dgm:cxn modelId="{BA6B6CDB-AE24-408C-99E1-3BCBCA354836}" type="presOf" srcId="{1835584F-3E0B-4876-B68A-6A0C36DB7B12}" destId="{B96F0E4F-641D-46F8-914F-B170EF9312EA}" srcOrd="1" destOrd="0" presId="urn:microsoft.com/office/officeart/2005/8/layout/venn1"/>
    <dgm:cxn modelId="{6C87EA95-6CC2-40EA-B20F-A894A6253AED}" type="presOf" srcId="{0C833C5D-7E9C-443D-A886-2AE96639C520}" destId="{7C1B418F-8C86-441E-B8FB-06C915BCFF97}" srcOrd="0" destOrd="0" presId="urn:microsoft.com/office/officeart/2005/8/layout/venn1"/>
    <dgm:cxn modelId="{DC2D2858-4B05-474E-A650-F24FFAEA74C9}" type="presOf" srcId="{BCCBBAAB-D260-4CDF-903E-23E9B06AA570}" destId="{4B688B49-84A0-4540-9BC1-342B02F23757}" srcOrd="1" destOrd="0" presId="urn:microsoft.com/office/officeart/2005/8/layout/venn1"/>
    <dgm:cxn modelId="{229F4EDD-CFFE-4080-BEEB-67D29ADDECC8}" type="presOf" srcId="{BCCBBAAB-D260-4CDF-903E-23E9B06AA570}" destId="{E6E55E39-D074-4D17-BDD5-1BE658A1030C}" srcOrd="0" destOrd="0" presId="urn:microsoft.com/office/officeart/2005/8/layout/venn1"/>
    <dgm:cxn modelId="{F1F0816F-2AB5-4156-9A07-B801B88DECB5}" srcId="{0C833C5D-7E9C-443D-A886-2AE96639C520}" destId="{BCCBBAAB-D260-4CDF-903E-23E9B06AA570}" srcOrd="0" destOrd="0" parTransId="{6E449CA1-4F04-4E3B-933E-E5093278FDB9}" sibTransId="{C45901E0-C5BB-488E-BCFA-9757923CB294}"/>
    <dgm:cxn modelId="{C3249724-1083-4753-99BD-F30E02E6DA71}" type="presOf" srcId="{1835584F-3E0B-4876-B68A-6A0C36DB7B12}" destId="{BD5BC49B-EF81-4850-AE4C-4693A45D2DD0}" srcOrd="0" destOrd="0" presId="urn:microsoft.com/office/officeart/2005/8/layout/venn1"/>
    <dgm:cxn modelId="{BB5193B8-4A7C-4F76-94D1-AB1FFE3DFA0E}" type="presOf" srcId="{46AA36F9-04C6-4E11-8058-98F2C1D53C76}" destId="{279AED1B-3EC0-4586-9E08-2279C842D552}" srcOrd="0" destOrd="0" presId="urn:microsoft.com/office/officeart/2005/8/layout/venn1"/>
    <dgm:cxn modelId="{0D7DABFA-460C-4408-B49C-F3DB6D25BDF3}" type="presParOf" srcId="{7C1B418F-8C86-441E-B8FB-06C915BCFF97}" destId="{E6E55E39-D074-4D17-BDD5-1BE658A1030C}" srcOrd="0" destOrd="0" presId="urn:microsoft.com/office/officeart/2005/8/layout/venn1"/>
    <dgm:cxn modelId="{210188DC-5F68-414B-B5C8-282D5D13C223}" type="presParOf" srcId="{7C1B418F-8C86-441E-B8FB-06C915BCFF97}" destId="{4B688B49-84A0-4540-9BC1-342B02F23757}" srcOrd="1" destOrd="0" presId="urn:microsoft.com/office/officeart/2005/8/layout/venn1"/>
    <dgm:cxn modelId="{2B50238A-541C-4061-8A27-131D6834B368}" type="presParOf" srcId="{7C1B418F-8C86-441E-B8FB-06C915BCFF97}" destId="{BD5BC49B-EF81-4850-AE4C-4693A45D2DD0}" srcOrd="2" destOrd="0" presId="urn:microsoft.com/office/officeart/2005/8/layout/venn1"/>
    <dgm:cxn modelId="{4CCD9DED-EB4C-4B92-9002-7DAEB3BC0CD0}" type="presParOf" srcId="{7C1B418F-8C86-441E-B8FB-06C915BCFF97}" destId="{B96F0E4F-641D-46F8-914F-B170EF9312EA}" srcOrd="3" destOrd="0" presId="urn:microsoft.com/office/officeart/2005/8/layout/venn1"/>
    <dgm:cxn modelId="{0D3974EA-A5E6-4E5C-B064-2080354B40DA}" type="presParOf" srcId="{7C1B418F-8C86-441E-B8FB-06C915BCFF97}" destId="{279AED1B-3EC0-4586-9E08-2279C842D552}" srcOrd="4" destOrd="0" presId="urn:microsoft.com/office/officeart/2005/8/layout/venn1"/>
    <dgm:cxn modelId="{55717C20-84EB-4002-A80E-3629E7C01057}" type="presParOf" srcId="{7C1B418F-8C86-441E-B8FB-06C915BCFF97}" destId="{8802ABA0-16E8-4587-8F41-EC9C4E22BDD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55E39-D074-4D17-BDD5-1BE658A1030C}">
      <dsp:nvSpPr>
        <dsp:cNvPr id="0" name=""/>
        <dsp:cNvSpPr/>
      </dsp:nvSpPr>
      <dsp:spPr>
        <a:xfrm>
          <a:off x="2503100" y="44998"/>
          <a:ext cx="2159916" cy="2159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/>
            <a:t> Prévenir et sécuriser </a:t>
          </a:r>
        </a:p>
      </dsp:txBody>
      <dsp:txXfrm>
        <a:off x="2791089" y="422983"/>
        <a:ext cx="1583938" cy="971962"/>
      </dsp:txXfrm>
    </dsp:sp>
    <dsp:sp modelId="{BD5BC49B-EF81-4850-AE4C-4693A45D2DD0}">
      <dsp:nvSpPr>
        <dsp:cNvPr id="0" name=""/>
        <dsp:cNvSpPr/>
      </dsp:nvSpPr>
      <dsp:spPr>
        <a:xfrm>
          <a:off x="3282470" y="1394945"/>
          <a:ext cx="2159916" cy="2159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/>
            <a:t>Faire des choix autonomes</a:t>
          </a:r>
        </a:p>
      </dsp:txBody>
      <dsp:txXfrm>
        <a:off x="3943045" y="1952924"/>
        <a:ext cx="1295949" cy="1187953"/>
      </dsp:txXfrm>
    </dsp:sp>
    <dsp:sp modelId="{279AED1B-3EC0-4586-9E08-2279C842D552}">
      <dsp:nvSpPr>
        <dsp:cNvPr id="0" name=""/>
        <dsp:cNvSpPr/>
      </dsp:nvSpPr>
      <dsp:spPr>
        <a:xfrm>
          <a:off x="1723731" y="1394945"/>
          <a:ext cx="2159916" cy="2159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/>
            <a:t>Analyser et diagnostiquer</a:t>
          </a:r>
        </a:p>
      </dsp:txBody>
      <dsp:txXfrm>
        <a:off x="1927123" y="1952924"/>
        <a:ext cx="1295949" cy="1187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E7D724D-1C56-496A-96CA-91B1CB87F112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1D72A12-B9D2-4A4A-8C89-2CF7BFA37D68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1BA4EF1-D099-40DE-91FD-6AAFCD7BCC06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2251235-1778-4862-853B-EFFC4A995955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2E5A3032-99C8-4BFF-BD91-A4D8C5AA938E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845DE55-1583-4589-A7DB-B6F453B24B25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E0D7EE1-8FEA-4E39-B8AC-4E621FFDF76C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1E502670-FA48-4859-99B3-BD7AC5B054CC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D45E8730-E348-4BC8-A3FD-73BBC704AE6A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CC24F4F9-40C6-4381-9C5D-8C7D6356C6C9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E90386EB-DD81-4661-A4C7-015D2F7E084A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823C1DB-9919-4F13-AEE3-33140751C591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009BB3B3-F7F4-42C8-9442-AB27FD9994A6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B8378095-C1A8-4A8C-ADF3-BBC98AED86B2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757FBFFF-2C26-407B-984E-EA57F00D2C6F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0E75E0B-BDDE-47F1-AAD9-D502E7AD28BB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lstStyle/>
          <a:p>
            <a:fld id="{479BA303-2872-4EA7-8198-06AF403C823A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8242311-2590-42C8-8B86-132EC366E120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7D4868FD-3FC6-4164-9D7D-65D1ACBD51EC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895DEC8-2EE1-4E1D-BE28-4319B6391DE3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4724DA91-EAE0-460B-BAAC-EA7804788F4B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0B797283-68DD-44FF-A50D-528E1BDDD702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46B4870-5513-46E3-BC61-113C15D458FC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8B00357-6C5D-47A8-B8AC-BDA0C60B2A35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0812E983-6739-4A69-906F-1BFE9E9A0B0F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33BD62E-5581-4D19-9F3B-45E09105E391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26A606C4-9250-4F9E-9008-F89068E351D7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F492DD42-EEDE-4BA8-85A6-3B495E0FECB0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0E8465F3-424C-4D29-B9D4-60288365EEE4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64BCA2FB-39A8-4555-ACA0-ECF214CC4C28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B05ACAE6-3C65-48EA-9F87-DF1674CD8079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B808CFAE-1FE6-467F-B682-0861730F031A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8DF3399D-C8C3-4FCF-8020-41F2EC435649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20925DE-0826-433F-B40D-55BE3218B6D5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20B8DA86-D2B3-418E-80BC-F011832CBF38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F08224C4-CCD5-4978-8878-3C8E7A164647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AB55847D-57D2-44A2-98BA-0F72049246C0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9E96D152-2C12-4EE3-B3C6-F4A98E425100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7043F543-2748-479B-A004-8B9C4861B5DC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25830EE4-3EAD-404B-9644-53704EBE808C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25E9A1D6-7CE4-4BC0-A809-9E1A360607AB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B99AE0D2-2153-4D75-8B53-33BCBECE9864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EEA12CF5-11A8-421D-9D45-F3914894E11B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E1F5ABF8-8425-4EDA-881C-925F2D85969E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6B663ED-2671-403C-BDF1-819DB5140C0C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06603653-E950-49D3-A91B-FD2C0213DBA0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58D4719A-9565-462D-A93F-CE2A8F6CC5D5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94644A90-C619-44C9-911C-B2C77B0FA887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1E0FAFE7-C098-4DA7-B4B6-79FF18690D45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DF00BC3A-6ADC-4A71-B9C4-15D09CFA2426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FB9E1F26-EA67-4D1D-B5D9-2C64EE2EB20B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F425F82F-5B70-4538-8C9B-DA892A6AE988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8B56687F-AD83-4AF0-902A-A84257027696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F31B8180-A1F5-45CB-87B5-62759E7FAEEE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B05386BF-5355-4943-8B5D-9591FF71A400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72EA056-231C-477B-934B-C3355A6D3D25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3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fld id="{7C317EAC-CEE8-46C6-82B6-F677FB97A535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BD3A97EE-775A-4587-B34B-696774D87D4D}" type="slidenum">
              <a:t>‹N°›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536FF717-0AFB-4DB5-9690-C126CB7570C6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E032EF1C-AD4B-4520-A2DF-417B96035C3F}" type="slidenum">
              <a:t>‹N°›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586AF67E-98A1-42D2-A3E5-F505B3BD9C17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DE317E17-9359-44FE-B789-692F2B869BBA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A97D726B-4C9B-4416-B4EA-F03F49DB8AE8}" type="slidenum">
              <a:t>‹N°›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60904C6E-82EF-42CA-AB8E-4FCBE63B71E0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2B624674-AA60-4A01-B7DE-9CAFC6367BE3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A1F3D776-EA51-4821-95F7-84BC2E8DEE17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FA9DD57-1544-4B35-9609-F26119A228F9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E8A1D32F-8634-4F38-99AF-FB0D9E3993FB}" type="slidenum">
              <a:t>‹N°›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5A938DD3-3E87-4DE7-B203-A3BD9EFCF9EE}" type="slidenum">
              <a:t>‹N°›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6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7"/>
          </p:nvPr>
        </p:nvSpPr>
        <p:spPr/>
        <p:txBody>
          <a:bodyPr/>
          <a:lstStyle/>
          <a:p>
            <a:fld id="{E6B97FA3-E708-484C-9857-6715BFEAEF11}" type="slidenum">
              <a:t>‹N°›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8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521E130-4735-4F96-B0D2-CE4D6A318C18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F77CAA5-2708-4E03-A7F1-D47725029830}" type="slidenum">
              <a:t>‹N°›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6"/>
          <p:cNvCxnSpPr/>
          <p:nvPr/>
        </p:nvCxnSpPr>
        <p:spPr>
          <a:xfrm flipV="1">
            <a:off x="761760" y="826200"/>
            <a:ext cx="1080" cy="915480"/>
          </a:xfrm>
          <a:prstGeom prst="straightConnector1">
            <a:avLst/>
          </a:prstGeom>
          <a:ln w="19050">
            <a:solidFill>
              <a:srgbClr val="9CBEBD"/>
            </a:solidFill>
            <a:round/>
          </a:ln>
        </p:spPr>
      </p:cxnSp>
      <p:sp>
        <p:nvSpPr>
          <p:cNvPr id="9" name="Rectangle 6"/>
          <p:cNvSpPr/>
          <p:nvPr/>
        </p:nvSpPr>
        <p:spPr>
          <a:xfrm>
            <a:off x="0" y="0"/>
            <a:ext cx="12191040" cy="45709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cxnSp>
        <p:nvCxnSpPr>
          <p:cNvPr id="2" name="Straight Connector 7"/>
          <p:cNvCxnSpPr/>
          <p:nvPr/>
        </p:nvCxnSpPr>
        <p:spPr>
          <a:xfrm flipV="1">
            <a:off x="8386560" y="5263920"/>
            <a:ext cx="1080" cy="915480"/>
          </a:xfrm>
          <a:prstGeom prst="straightConnector1">
            <a:avLst/>
          </a:prstGeom>
          <a:ln w="19050">
            <a:solidFill>
              <a:srgbClr val="9CBEBD"/>
            </a:solidFill>
            <a:round/>
          </a:ln>
        </p:spPr>
      </p:cxnSp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  <p:sp>
        <p:nvSpPr>
          <p:cNvPr id="5" name="PlaceHolder 3"/>
          <p:cNvSpPr>
            <a:spLocks noGrp="1"/>
          </p:cNvSpPr>
          <p:nvPr>
            <p:ph type="ftr" idx="1"/>
          </p:nvPr>
        </p:nvSpPr>
        <p:spPr>
          <a:xfrm>
            <a:off x="4843080" y="6470640"/>
            <a:ext cx="590040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&lt;pied de page&gt;</a:t>
            </a:r>
            <a:endParaRPr lang="fr-FR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sldNum" idx="2"/>
          </p:nvPr>
        </p:nvSpPr>
        <p:spPr>
          <a:xfrm>
            <a:off x="10837440" y="6470640"/>
            <a:ext cx="97272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474233"/>
                </a:solidFill>
                <a:latin typeface="Tw Cen MT Condensed"/>
                <a:ea typeface="DejaVu Sans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fld id="{E5976A21-9BD8-4523-9D9A-1D4C00EFF875}" type="slidenum">
              <a:rPr lang="en-US" sz="1000" b="0" strike="noStrike" spc="-1">
                <a:solidFill>
                  <a:srgbClr val="474233"/>
                </a:solidFill>
                <a:latin typeface="Tw Cen MT Condensed"/>
                <a:ea typeface="DejaVu Sans"/>
              </a:rPr>
              <a:t>‹N°›</a:t>
            </a:fld>
            <a:endParaRPr lang="fr-FR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dt" idx="3"/>
          </p:nvPr>
        </p:nvSpPr>
        <p:spPr>
          <a:xfrm>
            <a:off x="1024200" y="6470640"/>
            <a:ext cx="215316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&lt;date/heure&gt;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6"/>
          <p:cNvCxnSpPr/>
          <p:nvPr/>
        </p:nvCxnSpPr>
        <p:spPr>
          <a:xfrm flipV="1">
            <a:off x="761760" y="826200"/>
            <a:ext cx="1080" cy="915480"/>
          </a:xfrm>
          <a:prstGeom prst="straightConnector1">
            <a:avLst/>
          </a:prstGeom>
          <a:ln w="19050">
            <a:solidFill>
              <a:srgbClr val="9CBEBD"/>
            </a:solidFill>
            <a:round/>
          </a:ln>
        </p:spPr>
      </p:cxnSp>
      <p:sp>
        <p:nvSpPr>
          <p:cNvPr id="45" name="PlaceHolder 1"/>
          <p:cNvSpPr>
            <a:spLocks noGrp="1"/>
          </p:cNvSpPr>
          <p:nvPr>
            <p:ph type="ftr" idx="4"/>
          </p:nvPr>
        </p:nvSpPr>
        <p:spPr>
          <a:xfrm>
            <a:off x="4843080" y="6470640"/>
            <a:ext cx="590040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&lt;pied de page&gt;</a:t>
            </a:r>
            <a:endParaRPr lang="fr-FR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ldNum" idx="5"/>
          </p:nvPr>
        </p:nvSpPr>
        <p:spPr>
          <a:xfrm>
            <a:off x="10837440" y="6470640"/>
            <a:ext cx="97272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474233"/>
                </a:solidFill>
                <a:latin typeface="Tw Cen MT Condensed"/>
                <a:ea typeface="DejaVu Sans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fld id="{E19E90DD-086B-4F28-9616-1B973FFDAE48}" type="slidenum">
              <a:rPr lang="en-US" sz="1000" b="0" strike="noStrike" spc="-1">
                <a:solidFill>
                  <a:srgbClr val="474233"/>
                </a:solidFill>
                <a:latin typeface="Tw Cen MT Condensed"/>
                <a:ea typeface="DejaVu Sans"/>
              </a:rPr>
              <a:t>‹N°›</a:t>
            </a:fld>
            <a:endParaRPr lang="fr-FR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dt" idx="6"/>
          </p:nvPr>
        </p:nvSpPr>
        <p:spPr>
          <a:xfrm>
            <a:off x="1024200" y="6470640"/>
            <a:ext cx="215316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&lt;date/heure&gt;</a:t>
            </a:r>
          </a:p>
        </p:txBody>
      </p:sp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Straight Connector 6"/>
          <p:cNvCxnSpPr/>
          <p:nvPr/>
        </p:nvCxnSpPr>
        <p:spPr>
          <a:xfrm flipV="1">
            <a:off x="761760" y="826200"/>
            <a:ext cx="1080" cy="915480"/>
          </a:xfrm>
          <a:prstGeom prst="straightConnector1">
            <a:avLst/>
          </a:prstGeom>
          <a:ln w="19050">
            <a:solidFill>
              <a:srgbClr val="9CBEBD"/>
            </a:solidFill>
            <a:round/>
          </a:ln>
        </p:spPr>
      </p:cxnSp>
      <p:sp>
        <p:nvSpPr>
          <p:cNvPr id="87" name="PlaceHolder 1"/>
          <p:cNvSpPr>
            <a:spLocks noGrp="1"/>
          </p:cNvSpPr>
          <p:nvPr>
            <p:ph type="ftr" idx="7"/>
          </p:nvPr>
        </p:nvSpPr>
        <p:spPr>
          <a:xfrm>
            <a:off x="4843080" y="6470640"/>
            <a:ext cx="590040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&lt;pied de page&gt;</a:t>
            </a:r>
            <a:endParaRPr lang="fr-FR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ldNum" idx="8"/>
          </p:nvPr>
        </p:nvSpPr>
        <p:spPr>
          <a:xfrm>
            <a:off x="10837440" y="6470640"/>
            <a:ext cx="97272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474233"/>
                </a:solidFill>
                <a:latin typeface="Tw Cen MT Condensed"/>
                <a:ea typeface="DejaVu Sans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fld id="{4B040559-F834-44FD-AB8E-4C273F5A43CD}" type="slidenum">
              <a:rPr lang="en-US" sz="1000" b="0" strike="noStrike" spc="-1">
                <a:solidFill>
                  <a:srgbClr val="474233"/>
                </a:solidFill>
                <a:latin typeface="Tw Cen MT Condensed"/>
                <a:ea typeface="DejaVu Sans"/>
              </a:rPr>
              <a:t>‹N°›</a:t>
            </a:fld>
            <a:endParaRPr lang="fr-FR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dt" idx="9"/>
          </p:nvPr>
        </p:nvSpPr>
        <p:spPr>
          <a:xfrm>
            <a:off x="1024200" y="6470640"/>
            <a:ext cx="215316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&lt;date/heure&gt;</a:t>
            </a:r>
          </a:p>
        </p:txBody>
      </p:sp>
      <p:sp>
        <p:nvSpPr>
          <p:cNvPr id="90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9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8" name="Straight Connector 7"/>
          <p:cNvCxnSpPr/>
          <p:nvPr/>
        </p:nvCxnSpPr>
        <p:spPr>
          <a:xfrm flipV="1">
            <a:off x="761760" y="826200"/>
            <a:ext cx="1080" cy="915480"/>
          </a:xfrm>
          <a:prstGeom prst="straightConnector1">
            <a:avLst/>
          </a:prstGeom>
          <a:ln w="19050">
            <a:solidFill>
              <a:srgbClr val="99CB38"/>
            </a:solidFill>
            <a:round/>
          </a:ln>
        </p:spPr>
      </p:cxnSp>
      <p:sp>
        <p:nvSpPr>
          <p:cNvPr id="129" name="PlaceHolder 1"/>
          <p:cNvSpPr>
            <a:spLocks noGrp="1"/>
          </p:cNvSpPr>
          <p:nvPr>
            <p:ph type="ftr" idx="10"/>
          </p:nvPr>
        </p:nvSpPr>
        <p:spPr>
          <a:xfrm>
            <a:off x="4843080" y="6470640"/>
            <a:ext cx="590040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&lt;pied de page&gt;</a:t>
            </a:r>
            <a:endParaRPr lang="fr-FR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sldNum" idx="11"/>
          </p:nvPr>
        </p:nvSpPr>
        <p:spPr>
          <a:xfrm>
            <a:off x="10837440" y="6470640"/>
            <a:ext cx="97272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D0D0D"/>
                </a:solidFill>
                <a:latin typeface="Tw Cen MT Condensed"/>
                <a:ea typeface="DejaVu Sans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fld id="{D72AFE60-7981-4E2C-92B0-2DE0357EAD5E}" type="slidenum">
              <a:rPr lang="en-US" sz="1000" b="0" strike="noStrike" spc="-1">
                <a:solidFill>
                  <a:srgbClr val="0D0D0D"/>
                </a:solidFill>
                <a:latin typeface="Tw Cen MT Condensed"/>
                <a:ea typeface="DejaVu Sans"/>
              </a:rPr>
              <a:t>‹N°›</a:t>
            </a:fld>
            <a:endParaRPr lang="fr-FR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dt" idx="12"/>
          </p:nvPr>
        </p:nvSpPr>
        <p:spPr>
          <a:xfrm>
            <a:off x="1024200" y="6470640"/>
            <a:ext cx="215316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&lt;date/heure&gt;</a:t>
            </a:r>
          </a:p>
        </p:txBody>
      </p:sp>
      <p:sp>
        <p:nvSpPr>
          <p:cNvPr id="132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133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ftr" idx="13"/>
          </p:nvPr>
        </p:nvSpPr>
        <p:spPr>
          <a:xfrm>
            <a:off x="4165560" y="6356520"/>
            <a:ext cx="385992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&lt;pied de page&gt;</a:t>
            </a:r>
          </a:p>
        </p:txBody>
      </p:sp>
      <p:sp>
        <p:nvSpPr>
          <p:cNvPr id="171" name="PlaceHolder 2"/>
          <p:cNvSpPr>
            <a:spLocks noGrp="1"/>
          </p:cNvSpPr>
          <p:nvPr>
            <p:ph type="sldNum" idx="14"/>
          </p:nvPr>
        </p:nvSpPr>
        <p:spPr>
          <a:xfrm>
            <a:off x="8737560" y="6356520"/>
            <a:ext cx="284400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numCol="1" spcCol="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fr-FR" sz="1200" b="0" strike="noStrike" spc="-1">
                <a:solidFill>
                  <a:srgbClr val="898989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7CB108FC-336F-472D-9F5E-144EE41EA0C6}" type="slidenum">
              <a:rPr lang="fr-FR" sz="1200" b="0" strike="noStrike" spc="-1">
                <a:solidFill>
                  <a:srgbClr val="898989"/>
                </a:solidFill>
                <a:latin typeface="Calibri"/>
              </a:rPr>
              <a:t>‹N°›</a:t>
            </a:fld>
            <a:endParaRPr lang="fr-FR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dt" idx="15"/>
          </p:nvPr>
        </p:nvSpPr>
        <p:spPr>
          <a:xfrm>
            <a:off x="609480" y="6356520"/>
            <a:ext cx="284400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&lt;date/heure&gt;</a:t>
            </a:r>
          </a:p>
        </p:txBody>
      </p:sp>
      <p:sp>
        <p:nvSpPr>
          <p:cNvPr id="17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17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1" name="Straight Connector 7"/>
          <p:cNvCxnSpPr/>
          <p:nvPr/>
        </p:nvCxnSpPr>
        <p:spPr>
          <a:xfrm flipV="1">
            <a:off x="761760" y="826200"/>
            <a:ext cx="1080" cy="915480"/>
          </a:xfrm>
          <a:prstGeom prst="straightConnector1">
            <a:avLst/>
          </a:prstGeom>
          <a:ln w="19050">
            <a:solidFill>
              <a:srgbClr val="99CB38"/>
            </a:solidFill>
            <a:round/>
          </a:ln>
        </p:spPr>
      </p:cxnSp>
      <p:sp>
        <p:nvSpPr>
          <p:cNvPr id="212" name="PlaceHolder 1"/>
          <p:cNvSpPr>
            <a:spLocks noGrp="1"/>
          </p:cNvSpPr>
          <p:nvPr>
            <p:ph type="ftr" idx="16"/>
          </p:nvPr>
        </p:nvSpPr>
        <p:spPr>
          <a:xfrm>
            <a:off x="4843080" y="6470640"/>
            <a:ext cx="590040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&lt;pied de page&gt;</a:t>
            </a:r>
            <a:endParaRPr lang="fr-FR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sldNum" idx="17"/>
          </p:nvPr>
        </p:nvSpPr>
        <p:spPr>
          <a:xfrm>
            <a:off x="10837440" y="6470640"/>
            <a:ext cx="97272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US" sz="1000" b="0" strike="noStrike" spc="-1">
                <a:solidFill>
                  <a:srgbClr val="0D0D0D"/>
                </a:solidFill>
                <a:latin typeface="Tw Cen MT Condensed"/>
                <a:ea typeface="DejaVu Sans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fld id="{E17DCECE-2B56-424D-B795-BF2F7ABD330D}" type="slidenum">
              <a:rPr lang="en-US" sz="1000" b="0" strike="noStrike" spc="-1">
                <a:solidFill>
                  <a:srgbClr val="0D0D0D"/>
                </a:solidFill>
                <a:latin typeface="Tw Cen MT Condensed"/>
                <a:ea typeface="DejaVu Sans"/>
              </a:rPr>
              <a:t>‹N°›</a:t>
            </a:fld>
            <a:endParaRPr lang="fr-FR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4" name="PlaceHolder 3"/>
          <p:cNvSpPr>
            <a:spLocks noGrp="1"/>
          </p:cNvSpPr>
          <p:nvPr>
            <p:ph type="dt" idx="18"/>
          </p:nvPr>
        </p:nvSpPr>
        <p:spPr>
          <a:xfrm>
            <a:off x="1024200" y="6470640"/>
            <a:ext cx="2153160" cy="273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fr-F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fr-FR" sz="1400" b="0" strike="noStrike" spc="-1">
                <a:solidFill>
                  <a:srgbClr val="000000"/>
                </a:solidFill>
                <a:latin typeface="Times New Roman"/>
              </a:rPr>
              <a:t>&lt;date/heure&gt;</a:t>
            </a:r>
          </a:p>
        </p:txBody>
      </p:sp>
      <p:sp>
        <p:nvSpPr>
          <p:cNvPr id="21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</a:rPr>
              <a:t>Cliquez pour éditer le format du texte-titre</a:t>
            </a:r>
          </a:p>
        </p:txBody>
      </p:sp>
      <p:sp>
        <p:nvSpPr>
          <p:cNvPr id="21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solidFill>
                  <a:srgbClr val="000000"/>
                </a:solidFill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solidFill>
                  <a:srgbClr val="000000"/>
                </a:solidFill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4.jpeg"/><Relationship Id="rId7" Type="http://schemas.openxmlformats.org/officeDocument/2006/relationships/diagramLayout" Target="../diagrams/layout1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5.xml"/><Relationship Id="rId6" Type="http://schemas.openxmlformats.org/officeDocument/2006/relationships/diagramData" Target="../diagrams/data1.xml"/><Relationship Id="rId11" Type="http://schemas.openxmlformats.org/officeDocument/2006/relationships/image" Target="../media/image31.png"/><Relationship Id="rId5" Type="http://schemas.openxmlformats.org/officeDocument/2006/relationships/image" Target="../media/image12.jpeg"/><Relationship Id="rId10" Type="http://schemas.microsoft.com/office/2007/relationships/diagramDrawing" Target="../diagrams/drawing1.xml"/><Relationship Id="rId4" Type="http://schemas.openxmlformats.org/officeDocument/2006/relationships/image" Target="../media/image13.jpeg"/><Relationship Id="rId9" Type="http://schemas.openxmlformats.org/officeDocument/2006/relationships/diagramColors" Target="../diagrams/colors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hyperlink" Target="https://eduscol.education.fr/1649/programmes-et-ressources-en-serie-st2s" TargetMode="External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7.jpeg"/><Relationship Id="rId5" Type="http://schemas.openxmlformats.org/officeDocument/2006/relationships/image" Target="../media/image11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4brZqLtPK8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1163880" y="1936800"/>
            <a:ext cx="7804440" cy="167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 fontScale="90000"/>
          </a:bodyPr>
          <a:lstStyle/>
          <a:p>
            <a:pPr indent="0" algn="ctr">
              <a:lnSpc>
                <a:spcPct val="80000"/>
              </a:lnSpc>
              <a:buNone/>
              <a:tabLst>
                <a:tab pos="0" algn="l"/>
              </a:tabLst>
            </a:pPr>
            <a:r>
              <a:rPr lang="fr-FR" sz="5000" b="0" strike="noStrike" cap="all" spc="194">
                <a:solidFill>
                  <a:srgbClr val="474233"/>
                </a:solidFill>
                <a:latin typeface="Tw Cen MT Condensed"/>
                <a:ea typeface="DejaVu Sans"/>
              </a:rPr>
              <a:t>Sciences et Technologies de la Santé et du Social</a:t>
            </a:r>
            <a:r>
              <a:rPr sz="5000"/>
              <a:t/>
            </a:r>
            <a:br>
              <a:rPr sz="5000"/>
            </a:br>
            <a:endParaRPr lang="fr-FR" sz="5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4" name="ZoneTexte 4"/>
          <p:cNvSpPr/>
          <p:nvPr/>
        </p:nvSpPr>
        <p:spPr>
          <a:xfrm>
            <a:off x="188280" y="302400"/>
            <a:ext cx="4363200" cy="1552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9600" b="0" strike="noStrike" spc="-1">
                <a:solidFill>
                  <a:srgbClr val="2E2B21"/>
                </a:solidFill>
                <a:latin typeface="Bell MT"/>
                <a:ea typeface="DejaVu Sans"/>
              </a:rPr>
              <a:t>ST2S</a:t>
            </a:r>
            <a:endParaRPr lang="fr-FR" sz="9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457200" y="4960080"/>
            <a:ext cx="7854480" cy="1461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/>
          </a:bodyPr>
          <a:lstStyle/>
          <a:p>
            <a:pPr indent="0" algn="r">
              <a:lnSpc>
                <a:spcPct val="80000"/>
              </a:lnSpc>
              <a:buNone/>
              <a:tabLst>
                <a:tab pos="0" algn="l"/>
              </a:tabLst>
            </a:pPr>
            <a:r>
              <a:rPr lang="fr-FR" sz="5400" b="0" strike="noStrike" cap="all" spc="194">
                <a:solidFill>
                  <a:srgbClr val="2E2B21"/>
                </a:solidFill>
                <a:latin typeface="Tw Cen MT Condensed"/>
                <a:ea typeface="DejaVu Sans"/>
              </a:rPr>
              <a:t>BIOLOGIE ET PHYSIOPATHOLOGIE HUMAINES</a:t>
            </a:r>
            <a:endParaRPr lang="fr-FR" sz="5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subTitle"/>
          </p:nvPr>
        </p:nvSpPr>
        <p:spPr>
          <a:xfrm>
            <a:off x="764640" y="-615600"/>
            <a:ext cx="6840360" cy="4068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28600" indent="0">
              <a:lnSpc>
                <a:spcPct val="100000"/>
              </a:lnSpc>
              <a:spcBef>
                <a:spcPts val="1001"/>
              </a:spcBef>
              <a:spcAft>
                <a:spcPts val="201"/>
              </a:spcAft>
              <a:buNone/>
              <a:tabLst>
                <a:tab pos="0" algn="l"/>
              </a:tabLst>
            </a:pPr>
            <a:r>
              <a:rPr lang="fr-FR" sz="5400" b="0" strike="noStrike" spc="-1">
                <a:solidFill>
                  <a:srgbClr val="474233"/>
                </a:solidFill>
                <a:latin typeface="Bell MT"/>
                <a:ea typeface="DejaVu Sans"/>
              </a:rPr>
              <a:t>Spécialité 2</a:t>
            </a:r>
            <a:endParaRPr lang="fr-FR" sz="5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/>
          </p:nvPr>
        </p:nvSpPr>
        <p:spPr>
          <a:xfrm>
            <a:off x="233280" y="327600"/>
            <a:ext cx="11231280" cy="6202440"/>
          </a:xfrm>
          <a:prstGeom prst="rect">
            <a:avLst/>
          </a:prstGeom>
          <a:noFill/>
          <a:ln w="0">
            <a:noFill/>
          </a:ln>
        </p:spPr>
        <p:txBody>
          <a:bodyPr lIns="45720" tIns="45000" rIns="45720" bIns="45000" anchor="t">
            <a:normAutofit/>
          </a:bodyPr>
          <a:lstStyle/>
          <a:p>
            <a:pPr marL="91440" indent="-91440" algn="ctr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99CB38"/>
              </a:buClr>
              <a:buFont typeface="Tw Cen MT"/>
              <a:buChar char=" "/>
            </a:pPr>
            <a:r>
              <a:rPr lang="fr-FR" sz="2800" b="0" strike="noStrike" spc="-1">
                <a:solidFill>
                  <a:srgbClr val="000000"/>
                </a:solidFill>
                <a:latin typeface="Tw Cen MT"/>
                <a:ea typeface="Tw Cen MT"/>
              </a:rPr>
              <a:t>Analyse des interactions de l’organisme avec l’environnement dans ses dimensions biologiques et médico-sociales autour de  4 piliers :</a:t>
            </a:r>
            <a:endParaRPr lang="fr-FR" sz="28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pos="0" algn="l"/>
              </a:tabLst>
            </a:pPr>
            <a:endParaRPr lang="fr-FR" sz="2800" b="0" strike="noStrike" spc="-1">
              <a:solidFill>
                <a:srgbClr val="000000"/>
              </a:solidFill>
              <a:latin typeface="Arial"/>
            </a:endParaRPr>
          </a:p>
          <a:p>
            <a:pPr marL="127800" indent="0" algn="ctr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  <a:p>
            <a:pPr marL="127800" indent="0" algn="ctr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marL="127800" indent="0" algn="ctr">
              <a:lnSpc>
                <a:spcPct val="90000"/>
              </a:lnSpc>
              <a:spcBef>
                <a:spcPts val="201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9" name="Picture 10"/>
          <p:cNvPicPr/>
          <p:nvPr/>
        </p:nvPicPr>
        <p:blipFill>
          <a:blip r:embed="rId2"/>
          <a:stretch/>
        </p:blipFill>
        <p:spPr>
          <a:xfrm>
            <a:off x="2066040" y="1775880"/>
            <a:ext cx="7363800" cy="4659480"/>
          </a:xfrm>
          <a:prstGeom prst="rect">
            <a:avLst/>
          </a:prstGeom>
          <a:ln w="0">
            <a:noFill/>
          </a:ln>
        </p:spPr>
      </p:pic>
      <p:sp>
        <p:nvSpPr>
          <p:cNvPr id="340" name="TextBox 3"/>
          <p:cNvSpPr/>
          <p:nvPr/>
        </p:nvSpPr>
        <p:spPr>
          <a:xfrm>
            <a:off x="9555480" y="4800960"/>
            <a:ext cx="2211480" cy="109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2400" b="0" strike="noStrike" spc="-1">
                <a:solidFill>
                  <a:srgbClr val="FFFFFF"/>
                </a:solidFill>
                <a:latin typeface="Tw Cen MT"/>
                <a:ea typeface="DejaVu Sans"/>
              </a:rPr>
              <a:t>5h par semaine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2400" b="0" strike="noStrike" spc="-1">
                <a:solidFill>
                  <a:srgbClr val="FFFFFF"/>
                </a:solidFill>
                <a:latin typeface="Tw Cen MT"/>
                <a:ea typeface="DejaVu Sans"/>
              </a:rPr>
              <a:t>1ère et Tle 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 xmlns:p15="http://schemas.microsoft.com/office/powerpoint/2012/main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ZoneTexte 1"/>
          <p:cNvSpPr/>
          <p:nvPr/>
        </p:nvSpPr>
        <p:spPr>
          <a:xfrm>
            <a:off x="1703520" y="2637000"/>
            <a:ext cx="3168000" cy="1004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7030A0"/>
                </a:solidFill>
                <a:latin typeface="Comic Sans MS"/>
                <a:ea typeface="DejaVu Sans"/>
              </a:rPr>
              <a:t>Organisation et fonctionnement intégré de l’être humain</a:t>
            </a:r>
            <a:endParaRPr lang="fr-FR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ZoneTexte 2"/>
          <p:cNvSpPr/>
          <p:nvPr/>
        </p:nvSpPr>
        <p:spPr>
          <a:xfrm>
            <a:off x="5087880" y="2565360"/>
            <a:ext cx="2591640" cy="1004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00B050"/>
                </a:solidFill>
                <a:latin typeface="Comic Sans MS"/>
                <a:ea typeface="DejaVu Sans"/>
              </a:rPr>
              <a:t>Appareil locomoteur et motricité</a:t>
            </a:r>
            <a:endParaRPr lang="fr-FR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ZoneTexte 3"/>
          <p:cNvSpPr/>
          <p:nvPr/>
        </p:nvSpPr>
        <p:spPr>
          <a:xfrm>
            <a:off x="7896240" y="2708280"/>
            <a:ext cx="2591640" cy="69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E46C0A"/>
                </a:solidFill>
                <a:latin typeface="Comic Sans MS"/>
                <a:ea typeface="DejaVu Sans"/>
              </a:rPr>
              <a:t>Appareil digestif et nutrition</a:t>
            </a:r>
            <a:endParaRPr lang="fr-FR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ZoneTexte 4"/>
          <p:cNvSpPr/>
          <p:nvPr/>
        </p:nvSpPr>
        <p:spPr>
          <a:xfrm>
            <a:off x="2495520" y="5661000"/>
            <a:ext cx="3168000" cy="1004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C00000"/>
                </a:solidFill>
                <a:latin typeface="Comic Sans MS"/>
                <a:ea typeface="DejaVu Sans"/>
              </a:rPr>
              <a:t>Appareil cardio-vasculaire et circulation sanguine</a:t>
            </a:r>
            <a:endParaRPr lang="fr-FR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ZoneTexte 5"/>
          <p:cNvSpPr/>
          <p:nvPr/>
        </p:nvSpPr>
        <p:spPr>
          <a:xfrm>
            <a:off x="6816600" y="5732640"/>
            <a:ext cx="2878920" cy="699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strike="noStrike" spc="-1">
                <a:solidFill>
                  <a:srgbClr val="002060"/>
                </a:solidFill>
                <a:latin typeface="Comic Sans MS"/>
                <a:ea typeface="DejaVu Sans"/>
              </a:rPr>
              <a:t>Appareil respiratoire et échanges gazeux</a:t>
            </a:r>
            <a:endParaRPr lang="fr-FR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6" name="Image 137"/>
          <p:cNvPicPr/>
          <p:nvPr/>
        </p:nvPicPr>
        <p:blipFill>
          <a:blip r:embed="rId2"/>
          <a:srcRect r="3678"/>
          <a:stretch/>
        </p:blipFill>
        <p:spPr>
          <a:xfrm>
            <a:off x="1919160" y="115920"/>
            <a:ext cx="2693160" cy="2520360"/>
          </a:xfrm>
          <a:prstGeom prst="rect">
            <a:avLst/>
          </a:prstGeom>
          <a:ln w="0">
            <a:noFill/>
          </a:ln>
        </p:spPr>
      </p:pic>
      <p:pic>
        <p:nvPicPr>
          <p:cNvPr id="347" name="Picture 2" descr="C:\LYCEE\NADINE\1ST2Srenovee\ORGANISATION DE L'ETRE HUMAIN\Anatomie et unite de l'organisme\TD-TP\corpsmouvement.png"/>
          <p:cNvPicPr/>
          <p:nvPr/>
        </p:nvPicPr>
        <p:blipFill>
          <a:blip r:embed="rId3"/>
          <a:stretch/>
        </p:blipFill>
        <p:spPr>
          <a:xfrm>
            <a:off x="5375160" y="333360"/>
            <a:ext cx="1755000" cy="1932840"/>
          </a:xfrm>
          <a:prstGeom prst="rect">
            <a:avLst/>
          </a:prstGeom>
          <a:ln w="0">
            <a:noFill/>
          </a:ln>
        </p:spPr>
      </p:pic>
      <p:pic>
        <p:nvPicPr>
          <p:cNvPr id="348" name="Picture 3" descr="C:\LYCEE\NADINE\1ST2Srenovee\2019\appareilrespiratoire - Copie.jpg"/>
          <p:cNvPicPr/>
          <p:nvPr/>
        </p:nvPicPr>
        <p:blipFill>
          <a:blip r:embed="rId4"/>
          <a:stretch/>
        </p:blipFill>
        <p:spPr>
          <a:xfrm>
            <a:off x="7032600" y="3860640"/>
            <a:ext cx="2369520" cy="1654920"/>
          </a:xfrm>
          <a:prstGeom prst="rect">
            <a:avLst/>
          </a:prstGeom>
          <a:ln w="0">
            <a:noFill/>
          </a:ln>
        </p:spPr>
      </p:pic>
      <p:pic>
        <p:nvPicPr>
          <p:cNvPr id="349" name="Picture 5" descr="RÃ©sultat de recherche d'images pour &quot;nutrition et digestion&quot;"/>
          <p:cNvPicPr/>
          <p:nvPr/>
        </p:nvPicPr>
        <p:blipFill>
          <a:blip r:embed="rId5"/>
          <a:stretch/>
        </p:blipFill>
        <p:spPr>
          <a:xfrm>
            <a:off x="8112240" y="620640"/>
            <a:ext cx="2204280" cy="1958400"/>
          </a:xfrm>
          <a:prstGeom prst="rect">
            <a:avLst/>
          </a:prstGeom>
          <a:ln w="0">
            <a:noFill/>
          </a:ln>
        </p:spPr>
      </p:pic>
      <p:pic>
        <p:nvPicPr>
          <p:cNvPr id="350" name="Picture 6" descr="C:\LYCEE\NADINE\1ST2Srenovee\2019\appreilCVimage2.jpg"/>
          <p:cNvPicPr/>
          <p:nvPr/>
        </p:nvPicPr>
        <p:blipFill>
          <a:blip r:embed="rId6"/>
          <a:stretch/>
        </p:blipFill>
        <p:spPr>
          <a:xfrm>
            <a:off x="2711520" y="3933720"/>
            <a:ext cx="2591640" cy="1618560"/>
          </a:xfrm>
          <a:prstGeom prst="rect">
            <a:avLst/>
          </a:prstGeom>
          <a:ln w="0">
            <a:noFill/>
          </a:ln>
        </p:spPr>
      </p:pic>
      <p:sp>
        <p:nvSpPr>
          <p:cNvPr id="351" name="ZoneTexte 13"/>
          <p:cNvSpPr/>
          <p:nvPr/>
        </p:nvSpPr>
        <p:spPr>
          <a:xfrm>
            <a:off x="5375160" y="3645000"/>
            <a:ext cx="1560960" cy="1918440"/>
          </a:xfrm>
          <a:prstGeom prst="rect">
            <a:avLst/>
          </a:prstGeom>
          <a:solidFill>
            <a:srgbClr val="00206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0" strike="noStrike" spc="-1">
                <a:solidFill>
                  <a:srgbClr val="FFFFFF"/>
                </a:solidFill>
                <a:latin typeface="Comic Sans MS"/>
                <a:ea typeface="DejaVu Sans"/>
              </a:rPr>
              <a:t>Exemples de thèmes de BPH</a:t>
            </a:r>
            <a:endParaRPr lang="fr-FR" sz="24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Rectangle 1"/>
          <p:cNvSpPr/>
          <p:nvPr/>
        </p:nvSpPr>
        <p:spPr>
          <a:xfrm>
            <a:off x="772920" y="181800"/>
            <a:ext cx="10900080" cy="112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4000" b="0" strike="noStrike" spc="-1">
                <a:solidFill>
                  <a:srgbClr val="000000"/>
                </a:solidFill>
                <a:latin typeface="Tw Cen MT Condensed"/>
                <a:ea typeface="DejaVu Sans"/>
              </a:rPr>
              <a:t>EXEMPLE D’ACTIVITE : L’APPAREIL RESPIRATOIRE</a:t>
            </a: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fr-FR" sz="2800" b="0" strike="noStrike" spc="-1">
                <a:solidFill>
                  <a:srgbClr val="000000"/>
                </a:solidFill>
                <a:latin typeface="Tw Cen MT Condensed"/>
                <a:ea typeface="DejaVu Sans"/>
              </a:rPr>
              <a:t>Comment les échanges gazeux sont-ils assurés dans l’organisme ? </a:t>
            </a:r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3" name="Image 2"/>
          <p:cNvPicPr/>
          <p:nvPr/>
        </p:nvPicPr>
        <p:blipFill>
          <a:blip r:embed="rId2"/>
          <a:stretch/>
        </p:blipFill>
        <p:spPr>
          <a:xfrm>
            <a:off x="221040" y="1612079"/>
            <a:ext cx="4062600" cy="4327081"/>
          </a:xfrm>
          <a:prstGeom prst="rect">
            <a:avLst/>
          </a:prstGeom>
          <a:ln w="0">
            <a:noFill/>
          </a:ln>
        </p:spPr>
      </p:pic>
      <p:pic>
        <p:nvPicPr>
          <p:cNvPr id="354" name="Image 3"/>
          <p:cNvPicPr/>
          <p:nvPr/>
        </p:nvPicPr>
        <p:blipFill>
          <a:blip r:embed="rId3"/>
          <a:stretch/>
        </p:blipFill>
        <p:spPr>
          <a:xfrm>
            <a:off x="7651080" y="1512359"/>
            <a:ext cx="4206240" cy="4852929"/>
          </a:xfrm>
          <a:prstGeom prst="rect">
            <a:avLst/>
          </a:prstGeom>
          <a:ln w="0">
            <a:noFill/>
          </a:ln>
        </p:spPr>
      </p:pic>
      <p:sp>
        <p:nvSpPr>
          <p:cNvPr id="355" name="ZoneTexte 4"/>
          <p:cNvSpPr/>
          <p:nvPr/>
        </p:nvSpPr>
        <p:spPr>
          <a:xfrm>
            <a:off x="1005120" y="5293800"/>
            <a:ext cx="211032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0" strike="noStrike" spc="-1">
                <a:solidFill>
                  <a:srgbClr val="FFFFFF"/>
                </a:solidFill>
                <a:latin typeface="Tw Cen MT"/>
                <a:ea typeface="DejaVu Sans"/>
              </a:rPr>
              <a:t>Etude de documents = recherche d’informations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ZoneTexte 5"/>
          <p:cNvSpPr/>
          <p:nvPr/>
        </p:nvSpPr>
        <p:spPr>
          <a:xfrm>
            <a:off x="4124160" y="4487040"/>
            <a:ext cx="516240" cy="272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2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[…]</a:t>
            </a:r>
            <a:endParaRPr lang="fr-FR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7" name="Picture 10"/>
          <p:cNvPicPr/>
          <p:nvPr/>
        </p:nvPicPr>
        <p:blipFill>
          <a:blip r:embed="rId4"/>
          <a:srcRect l="33043" t="7516" r="14363" b="61550"/>
          <a:stretch/>
        </p:blipFill>
        <p:spPr>
          <a:xfrm>
            <a:off x="4311360" y="2929681"/>
            <a:ext cx="3312000" cy="1252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PlaceHolder 1"/>
          <p:cNvSpPr>
            <a:spLocks noGrp="1"/>
          </p:cNvSpPr>
          <p:nvPr>
            <p:ph type="title"/>
          </p:nvPr>
        </p:nvSpPr>
        <p:spPr>
          <a:xfrm>
            <a:off x="457200" y="4960080"/>
            <a:ext cx="7854480" cy="1461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/>
          </a:bodyPr>
          <a:lstStyle/>
          <a:p>
            <a:pPr indent="0" algn="r">
              <a:lnSpc>
                <a:spcPct val="80000"/>
              </a:lnSpc>
              <a:buNone/>
              <a:tabLst>
                <a:tab pos="0" algn="l"/>
              </a:tabLst>
            </a:pPr>
            <a:r>
              <a:rPr lang="fr-FR" sz="5400" b="0" strike="noStrike" cap="all" spc="194">
                <a:solidFill>
                  <a:srgbClr val="2E2B21"/>
                </a:solidFill>
                <a:latin typeface="Tw Cen MT Condensed"/>
                <a:ea typeface="DejaVu Sans"/>
              </a:rPr>
              <a:t>Physique-chimie pour la sante</a:t>
            </a:r>
            <a:endParaRPr lang="fr-FR" sz="5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PlaceHolder 2"/>
          <p:cNvSpPr>
            <a:spLocks noGrp="1"/>
          </p:cNvSpPr>
          <p:nvPr>
            <p:ph type="subTitle"/>
          </p:nvPr>
        </p:nvSpPr>
        <p:spPr>
          <a:xfrm>
            <a:off x="764640" y="-615600"/>
            <a:ext cx="6840360" cy="4068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28600" indent="0">
              <a:lnSpc>
                <a:spcPct val="100000"/>
              </a:lnSpc>
              <a:spcBef>
                <a:spcPts val="1001"/>
              </a:spcBef>
              <a:spcAft>
                <a:spcPts val="201"/>
              </a:spcAft>
              <a:buNone/>
              <a:tabLst>
                <a:tab pos="0" algn="l"/>
              </a:tabLst>
            </a:pPr>
            <a:r>
              <a:rPr lang="fr-FR" sz="5400" b="0" strike="noStrike" spc="-1" dirty="0">
                <a:solidFill>
                  <a:srgbClr val="474233"/>
                </a:solidFill>
                <a:latin typeface="Bell MT"/>
                <a:ea typeface="DejaVu Sans"/>
              </a:rPr>
              <a:t>Spécialité </a:t>
            </a:r>
            <a:r>
              <a:rPr lang="fr-FR" sz="5400" b="0" strike="noStrike" spc="-1" dirty="0" smtClean="0">
                <a:solidFill>
                  <a:srgbClr val="474233"/>
                </a:solidFill>
                <a:latin typeface="Bell MT"/>
                <a:ea typeface="DejaVu Sans"/>
              </a:rPr>
              <a:t>3</a:t>
            </a:r>
            <a:endParaRPr lang="fr-FR" sz="54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Rectangle: Rounded Corners 33"/>
          <p:cNvSpPr/>
          <p:nvPr/>
        </p:nvSpPr>
        <p:spPr>
          <a:xfrm>
            <a:off x="9349200" y="289800"/>
            <a:ext cx="2480040" cy="3483720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361" name="PlaceHolder 1"/>
          <p:cNvSpPr>
            <a:spLocks noGrp="1"/>
          </p:cNvSpPr>
          <p:nvPr>
            <p:ph/>
          </p:nvPr>
        </p:nvSpPr>
        <p:spPr>
          <a:xfrm>
            <a:off x="320040" y="495000"/>
            <a:ext cx="8959320" cy="5383080"/>
          </a:xfrm>
          <a:prstGeom prst="rect">
            <a:avLst/>
          </a:prstGeom>
          <a:noFill/>
          <a:ln w="0">
            <a:noFill/>
          </a:ln>
        </p:spPr>
        <p:txBody>
          <a:bodyPr lIns="45720" tIns="0" rIns="45720" bIns="0" anchor="t">
            <a:normAutofit/>
          </a:bodyPr>
          <a:lstStyle/>
          <a:p>
            <a:pPr marL="91440" indent="-9144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99CB38"/>
              </a:buClr>
              <a:buFont typeface="Tw Cen MT"/>
              <a:buChar char=" "/>
            </a:pPr>
            <a:r>
              <a:rPr lang="fr-FR" sz="28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Etude des enjeux, actuels et futurs, dans les domaines du vivant, de la santé et de l'environnement à travers 3 thèmes </a:t>
            </a:r>
            <a:r>
              <a:rPr lang="en-US" sz="28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: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pos="0" algn="l"/>
              </a:tabLst>
            </a:pPr>
            <a:endParaRPr lang="fr-FR" sz="30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pos="0" algn="l"/>
              </a:tabLst>
            </a:pP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None/>
              <a:tabLst>
                <a:tab pos="0" algn="l"/>
              </a:tabLst>
            </a:pP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2" name="TextBox 3"/>
          <p:cNvSpPr/>
          <p:nvPr/>
        </p:nvSpPr>
        <p:spPr>
          <a:xfrm>
            <a:off x="9581040" y="4799160"/>
            <a:ext cx="228888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400" b="0" strike="noStrike" spc="-1">
                <a:solidFill>
                  <a:srgbClr val="FFFFFF"/>
                </a:solidFill>
                <a:latin typeface="Tw Cen MT"/>
                <a:ea typeface="Tw Cen MT"/>
              </a:rPr>
              <a:t>3h par semaine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0" strike="noStrike" spc="-1">
                <a:solidFill>
                  <a:srgbClr val="FFFFFF"/>
                </a:solidFill>
                <a:latin typeface="Tw Cen MT"/>
                <a:ea typeface="Tw Cen MT"/>
              </a:rPr>
              <a:t>1ère et Tle 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3" name="Picture 8"/>
          <p:cNvPicPr/>
          <p:nvPr/>
        </p:nvPicPr>
        <p:blipFill>
          <a:blip r:embed="rId2"/>
          <a:stretch/>
        </p:blipFill>
        <p:spPr>
          <a:xfrm>
            <a:off x="6027936" y="1505616"/>
            <a:ext cx="3116063" cy="2267904"/>
          </a:xfrm>
          <a:prstGeom prst="rect">
            <a:avLst/>
          </a:prstGeom>
          <a:ln w="0">
            <a:noFill/>
          </a:ln>
        </p:spPr>
      </p:pic>
      <p:pic>
        <p:nvPicPr>
          <p:cNvPr id="364" name="Picture 10"/>
          <p:cNvPicPr/>
          <p:nvPr/>
        </p:nvPicPr>
        <p:blipFill>
          <a:blip r:embed="rId3"/>
          <a:stretch/>
        </p:blipFill>
        <p:spPr>
          <a:xfrm>
            <a:off x="254160" y="3301920"/>
            <a:ext cx="2281320" cy="1539720"/>
          </a:xfrm>
          <a:prstGeom prst="rect">
            <a:avLst/>
          </a:prstGeom>
          <a:ln w="0">
            <a:noFill/>
          </a:ln>
        </p:spPr>
      </p:pic>
      <p:pic>
        <p:nvPicPr>
          <p:cNvPr id="365" name="Picture 11"/>
          <p:cNvPicPr/>
          <p:nvPr/>
        </p:nvPicPr>
        <p:blipFill>
          <a:blip r:embed="rId4"/>
          <a:stretch/>
        </p:blipFill>
        <p:spPr>
          <a:xfrm>
            <a:off x="1938600" y="5507280"/>
            <a:ext cx="1194840" cy="912600"/>
          </a:xfrm>
          <a:prstGeom prst="rect">
            <a:avLst/>
          </a:prstGeom>
          <a:ln w="0">
            <a:noFill/>
          </a:ln>
        </p:spPr>
      </p:pic>
      <p:pic>
        <p:nvPicPr>
          <p:cNvPr id="366" name="Picture 12"/>
          <p:cNvPicPr/>
          <p:nvPr/>
        </p:nvPicPr>
        <p:blipFill>
          <a:blip r:embed="rId5"/>
          <a:stretch/>
        </p:blipFill>
        <p:spPr>
          <a:xfrm>
            <a:off x="7679184" y="4367814"/>
            <a:ext cx="3497802" cy="2052066"/>
          </a:xfrm>
          <a:prstGeom prst="rect">
            <a:avLst/>
          </a:prstGeom>
          <a:ln w="0">
            <a:noFill/>
          </a:ln>
        </p:spPr>
      </p:pic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2435749829"/>
              </p:ext>
            </p:extLst>
          </p:nvPr>
        </p:nvGraphicFramePr>
        <p:xfrm>
          <a:off x="1223280" y="2210540"/>
          <a:ext cx="7166118" cy="3599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67" name="ZoneTexte 13"/>
          <p:cNvSpPr/>
          <p:nvPr/>
        </p:nvSpPr>
        <p:spPr>
          <a:xfrm>
            <a:off x="9529200" y="495000"/>
            <a:ext cx="2193480" cy="325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6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Thématiques abordées :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Habitat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Sécurité routière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Audition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Vision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Alimentation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Qualité de l'air et de l'eau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Analyses médicales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Imagerie médicale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z="16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...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68" name="Image 14"/>
          <p:cNvPicPr/>
          <p:nvPr/>
        </p:nvPicPr>
        <p:blipFill>
          <a:blip r:embed="rId11"/>
          <a:stretch/>
        </p:blipFill>
        <p:spPr>
          <a:xfrm>
            <a:off x="1056355" y="1389156"/>
            <a:ext cx="2150235" cy="2109988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 xmlns:p15="http://schemas.microsoft.com/office/powerpoint/2012/main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ZoneTexte 9"/>
          <p:cNvSpPr/>
          <p:nvPr/>
        </p:nvSpPr>
        <p:spPr>
          <a:xfrm>
            <a:off x="360000" y="326520"/>
            <a:ext cx="10869480" cy="1125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4000" b="0" strike="noStrike" spc="-1">
                <a:solidFill>
                  <a:srgbClr val="000000"/>
                </a:solidFill>
                <a:latin typeface="Tw Cen MT Condensed"/>
                <a:ea typeface="DejaVu Sans"/>
              </a:rPr>
              <a:t>EXEMPLE D’ACTIVITE : LES RISQUES AUDITIFS</a:t>
            </a: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800" b="0" strike="noStrike" spc="-1">
                <a:solidFill>
                  <a:srgbClr val="000000"/>
                </a:solidFill>
                <a:latin typeface="Tw Cen MT Condensed"/>
                <a:ea typeface="DejaVu Sans"/>
              </a:rPr>
              <a:t>Quelles sont les caractéristiques d’un son ? A quel moment, un bruit est-il nocif ?</a:t>
            </a:r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70" name="Image 10"/>
          <p:cNvPicPr/>
          <p:nvPr/>
        </p:nvPicPr>
        <p:blipFill>
          <a:blip r:embed="rId2"/>
          <a:stretch/>
        </p:blipFill>
        <p:spPr>
          <a:xfrm>
            <a:off x="360000" y="2760480"/>
            <a:ext cx="2617560" cy="2239560"/>
          </a:xfrm>
          <a:prstGeom prst="rect">
            <a:avLst/>
          </a:prstGeom>
          <a:ln w="0">
            <a:noFill/>
          </a:ln>
        </p:spPr>
      </p:pic>
      <p:pic>
        <p:nvPicPr>
          <p:cNvPr id="371" name="Image 11"/>
          <p:cNvPicPr/>
          <p:nvPr/>
        </p:nvPicPr>
        <p:blipFill>
          <a:blip r:embed="rId3"/>
          <a:stretch/>
        </p:blipFill>
        <p:spPr>
          <a:xfrm>
            <a:off x="3733200" y="2093760"/>
            <a:ext cx="2921760" cy="2906280"/>
          </a:xfrm>
          <a:prstGeom prst="rect">
            <a:avLst/>
          </a:prstGeom>
          <a:ln w="0">
            <a:noFill/>
          </a:ln>
        </p:spPr>
      </p:pic>
      <p:sp>
        <p:nvSpPr>
          <p:cNvPr id="372" name="Rectangle à coins arrondis 12"/>
          <p:cNvSpPr/>
          <p:nvPr/>
        </p:nvSpPr>
        <p:spPr>
          <a:xfrm>
            <a:off x="283320" y="5304240"/>
            <a:ext cx="2508480" cy="1104480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373" name="ZoneTexte 13"/>
          <p:cNvSpPr/>
          <p:nvPr/>
        </p:nvSpPr>
        <p:spPr>
          <a:xfrm>
            <a:off x="449280" y="5513760"/>
            <a:ext cx="217692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Comment est perçu le son par l’oreille ?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4" name="Rectangle à coins arrondis 14"/>
          <p:cNvSpPr/>
          <p:nvPr/>
        </p:nvSpPr>
        <p:spPr>
          <a:xfrm>
            <a:off x="3623040" y="5337360"/>
            <a:ext cx="2712960" cy="1142280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Etude des  différents niveaux d’intensité sonore et des risques pour l’audition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75" name="Image 15"/>
          <p:cNvPicPr/>
          <p:nvPr/>
        </p:nvPicPr>
        <p:blipFill>
          <a:blip r:embed="rId4"/>
          <a:stretch/>
        </p:blipFill>
        <p:spPr>
          <a:xfrm>
            <a:off x="7573680" y="3547440"/>
            <a:ext cx="3968280" cy="2611800"/>
          </a:xfrm>
          <a:prstGeom prst="rect">
            <a:avLst/>
          </a:prstGeom>
          <a:ln w="0">
            <a:noFill/>
          </a:ln>
        </p:spPr>
      </p:pic>
      <p:sp>
        <p:nvSpPr>
          <p:cNvPr id="376" name="Rectangle à coins arrondis 16"/>
          <p:cNvSpPr/>
          <p:nvPr/>
        </p:nvSpPr>
        <p:spPr>
          <a:xfrm>
            <a:off x="8126280" y="2279880"/>
            <a:ext cx="2712960" cy="1029600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Mesure du niveau sonore au lycée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ZoneTexte 7"/>
          <p:cNvSpPr/>
          <p:nvPr/>
        </p:nvSpPr>
        <p:spPr>
          <a:xfrm>
            <a:off x="257760" y="2889360"/>
            <a:ext cx="1539000" cy="1063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6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Point de départ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6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=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16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Un questionnement</a:t>
            </a:r>
            <a:endParaRPr lang="fr-FR" sz="1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8" name="Flèche droite 8"/>
          <p:cNvSpPr/>
          <p:nvPr/>
        </p:nvSpPr>
        <p:spPr>
          <a:xfrm>
            <a:off x="1797840" y="2889360"/>
            <a:ext cx="8994960" cy="90396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A9A57C"/>
          </a:solidFill>
          <a:ln>
            <a:solidFill>
              <a:srgbClr val="7D7A5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379" name="ZoneTexte 9"/>
          <p:cNvSpPr/>
          <p:nvPr/>
        </p:nvSpPr>
        <p:spPr>
          <a:xfrm>
            <a:off x="10734480" y="3018960"/>
            <a:ext cx="137772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Présentation des résultats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0" name="ZoneTexte 10"/>
          <p:cNvSpPr/>
          <p:nvPr/>
        </p:nvSpPr>
        <p:spPr>
          <a:xfrm>
            <a:off x="8004240" y="3668760"/>
            <a:ext cx="177228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Analyse des informations obtenues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Rectangle 11"/>
          <p:cNvSpPr/>
          <p:nvPr/>
        </p:nvSpPr>
        <p:spPr>
          <a:xfrm>
            <a:off x="3469320" y="2149200"/>
            <a:ext cx="20160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Réflexion à partir des connaissances 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2" name="Rectangle à coins arrondis 12"/>
          <p:cNvSpPr/>
          <p:nvPr/>
        </p:nvSpPr>
        <p:spPr>
          <a:xfrm>
            <a:off x="524160" y="167760"/>
            <a:ext cx="3388680" cy="10580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BB89D"/>
              </a:gs>
              <a:gs pos="100000">
                <a:srgbClr val="D5D2B8"/>
              </a:gs>
            </a:gsLst>
            <a:path path="circle">
              <a:fillToRect l="50000" t="50000" r="50000" b="50000"/>
            </a:path>
          </a:gradFill>
          <a:ln>
            <a:solidFill>
              <a:srgbClr val="A9A57C"/>
            </a:solidFill>
            <a:rou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dk1"/>
              </a:solidFill>
              <a:latin typeface="Tw Cen MT"/>
              <a:ea typeface="DejaVu Sans"/>
            </a:endParaRPr>
          </a:p>
        </p:txBody>
      </p:sp>
      <p:sp>
        <p:nvSpPr>
          <p:cNvPr id="383" name="ZoneTexte 13"/>
          <p:cNvSpPr/>
          <p:nvPr/>
        </p:nvSpPr>
        <p:spPr>
          <a:xfrm>
            <a:off x="828720" y="304560"/>
            <a:ext cx="308376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Des activités variées dans lesquelles l’élève est acteur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4" name="ZoneTexte 14"/>
          <p:cNvSpPr/>
          <p:nvPr/>
        </p:nvSpPr>
        <p:spPr>
          <a:xfrm>
            <a:off x="5730480" y="673200"/>
            <a:ext cx="188316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Utilisation de l’outil informatique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ZoneTexte 15"/>
          <p:cNvSpPr/>
          <p:nvPr/>
        </p:nvSpPr>
        <p:spPr>
          <a:xfrm>
            <a:off x="3001680" y="4066200"/>
            <a:ext cx="16614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Recherche documentaire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6" name="ZoneTexte 16"/>
          <p:cNvSpPr/>
          <p:nvPr/>
        </p:nvSpPr>
        <p:spPr>
          <a:xfrm>
            <a:off x="5395680" y="5371920"/>
            <a:ext cx="18648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Travail individuel ou de groupe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ZoneTexte 17"/>
          <p:cNvSpPr/>
          <p:nvPr/>
        </p:nvSpPr>
        <p:spPr>
          <a:xfrm>
            <a:off x="10520280" y="4701240"/>
            <a:ext cx="13752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Présentation orale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8" name="ZoneTexte 18"/>
          <p:cNvSpPr/>
          <p:nvPr/>
        </p:nvSpPr>
        <p:spPr>
          <a:xfrm>
            <a:off x="10197000" y="1759680"/>
            <a:ext cx="138420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Rédaction d’une synthèse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9" name="Image 19"/>
          <p:cNvPicPr/>
          <p:nvPr/>
        </p:nvPicPr>
        <p:blipFill>
          <a:blip r:embed="rId2"/>
          <a:stretch/>
        </p:blipFill>
        <p:spPr>
          <a:xfrm>
            <a:off x="1928160" y="2045160"/>
            <a:ext cx="1518120" cy="1009800"/>
          </a:xfrm>
          <a:prstGeom prst="rect">
            <a:avLst/>
          </a:prstGeom>
          <a:ln w="0">
            <a:noFill/>
          </a:ln>
        </p:spPr>
      </p:pic>
      <p:sp>
        <p:nvSpPr>
          <p:cNvPr id="390" name="Rectangle à coins arrondis 20"/>
          <p:cNvSpPr/>
          <p:nvPr/>
        </p:nvSpPr>
        <p:spPr>
          <a:xfrm>
            <a:off x="524160" y="5603040"/>
            <a:ext cx="3388680" cy="10580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BBB89D"/>
              </a:gs>
              <a:gs pos="100000">
                <a:srgbClr val="D5D2B8"/>
              </a:gs>
            </a:gsLst>
            <a:path path="circle">
              <a:fillToRect l="50000" t="50000" r="50000" b="50000"/>
            </a:path>
          </a:gradFill>
          <a:ln>
            <a:solidFill>
              <a:srgbClr val="A9A57C"/>
            </a:solidFill>
            <a:rou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dk1"/>
              </a:solidFill>
              <a:latin typeface="Tw Cen MT"/>
              <a:ea typeface="DejaVu Sans"/>
            </a:endParaRPr>
          </a:p>
        </p:txBody>
      </p:sp>
      <p:sp>
        <p:nvSpPr>
          <p:cNvPr id="391" name="ZoneTexte 21"/>
          <p:cNvSpPr/>
          <p:nvPr/>
        </p:nvSpPr>
        <p:spPr>
          <a:xfrm>
            <a:off x="660960" y="5848560"/>
            <a:ext cx="304992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Lien entre les différentes spécialités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92" name="Image 22"/>
          <p:cNvPicPr/>
          <p:nvPr/>
        </p:nvPicPr>
        <p:blipFill>
          <a:blip r:embed="rId3"/>
          <a:stretch/>
        </p:blipFill>
        <p:spPr>
          <a:xfrm>
            <a:off x="2020320" y="4066200"/>
            <a:ext cx="980640" cy="1321920"/>
          </a:xfrm>
          <a:prstGeom prst="rect">
            <a:avLst/>
          </a:prstGeom>
          <a:ln w="0">
            <a:noFill/>
          </a:ln>
        </p:spPr>
      </p:pic>
      <p:pic>
        <p:nvPicPr>
          <p:cNvPr id="393" name="Image 23"/>
          <p:cNvPicPr/>
          <p:nvPr/>
        </p:nvPicPr>
        <p:blipFill>
          <a:blip r:embed="rId4"/>
          <a:stretch/>
        </p:blipFill>
        <p:spPr>
          <a:xfrm>
            <a:off x="4969080" y="4184640"/>
            <a:ext cx="2291040" cy="1059840"/>
          </a:xfrm>
          <a:prstGeom prst="rect">
            <a:avLst/>
          </a:prstGeom>
          <a:ln w="0">
            <a:noFill/>
          </a:ln>
        </p:spPr>
      </p:pic>
      <p:pic>
        <p:nvPicPr>
          <p:cNvPr id="394" name="Image 24"/>
          <p:cNvPicPr/>
          <p:nvPr/>
        </p:nvPicPr>
        <p:blipFill>
          <a:blip r:embed="rId5"/>
          <a:stretch/>
        </p:blipFill>
        <p:spPr>
          <a:xfrm>
            <a:off x="9541800" y="5412240"/>
            <a:ext cx="1910160" cy="1042560"/>
          </a:xfrm>
          <a:prstGeom prst="rect">
            <a:avLst/>
          </a:prstGeom>
          <a:ln w="0">
            <a:noFill/>
          </a:ln>
        </p:spPr>
      </p:pic>
      <p:pic>
        <p:nvPicPr>
          <p:cNvPr id="395" name="Image 25"/>
          <p:cNvPicPr/>
          <p:nvPr/>
        </p:nvPicPr>
        <p:blipFill>
          <a:blip r:embed="rId6"/>
          <a:stretch/>
        </p:blipFill>
        <p:spPr>
          <a:xfrm>
            <a:off x="6508440" y="1677600"/>
            <a:ext cx="2211840" cy="1266840"/>
          </a:xfrm>
          <a:prstGeom prst="rect">
            <a:avLst/>
          </a:prstGeom>
          <a:ln w="0">
            <a:noFill/>
          </a:ln>
        </p:spPr>
      </p:pic>
      <p:sp>
        <p:nvSpPr>
          <p:cNvPr id="396" name="ZoneTexte 28"/>
          <p:cNvSpPr/>
          <p:nvPr/>
        </p:nvSpPr>
        <p:spPr>
          <a:xfrm>
            <a:off x="3447360" y="3155760"/>
            <a:ext cx="50990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Contextualisation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97" name="Image 29"/>
          <p:cNvPicPr/>
          <p:nvPr/>
        </p:nvPicPr>
        <p:blipFill>
          <a:blip r:embed="rId7"/>
          <a:stretch/>
        </p:blipFill>
        <p:spPr>
          <a:xfrm>
            <a:off x="9541800" y="159120"/>
            <a:ext cx="1103400" cy="1559160"/>
          </a:xfrm>
          <a:prstGeom prst="rect">
            <a:avLst/>
          </a:prstGeom>
          <a:ln w="38100">
            <a:solidFill>
              <a:srgbClr val="9CBEBD"/>
            </a:solidFill>
            <a:rou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subTitle"/>
          </p:nvPr>
        </p:nvSpPr>
        <p:spPr>
          <a:xfrm>
            <a:off x="764640" y="-615600"/>
            <a:ext cx="6840360" cy="4068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28600" indent="-228600">
              <a:lnSpc>
                <a:spcPct val="100000"/>
              </a:lnSpc>
              <a:spcBef>
                <a:spcPts val="1001"/>
              </a:spcBef>
              <a:spcAft>
                <a:spcPts val="201"/>
              </a:spcAft>
              <a:buClr>
                <a:srgbClr val="474233"/>
              </a:buClr>
              <a:buFont typeface="Arial"/>
              <a:buChar char="•"/>
              <a:tabLst>
                <a:tab pos="0" algn="l"/>
              </a:tabLst>
            </a:pPr>
            <a:r>
              <a:rPr lang="fr-FR" sz="5400" b="0" strike="noStrike" spc="-1">
                <a:solidFill>
                  <a:srgbClr val="474233"/>
                </a:solidFill>
                <a:latin typeface="Bell MT"/>
                <a:ea typeface="DejaVu Sans"/>
              </a:rPr>
              <a:t>Pour quels élèves </a:t>
            </a:r>
            <a:r>
              <a:rPr lang="fr-FR" sz="6000" b="0" strike="noStrike" spc="-1">
                <a:solidFill>
                  <a:srgbClr val="474233"/>
                </a:solidFill>
                <a:latin typeface="Bell MT"/>
                <a:ea typeface="DejaVu Sans"/>
              </a:rPr>
              <a:t>?</a:t>
            </a:r>
            <a:endParaRPr lang="fr-FR" sz="6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TextBox 2"/>
          <p:cNvSpPr/>
          <p:nvPr/>
        </p:nvSpPr>
        <p:spPr>
          <a:xfrm>
            <a:off x="1026720" y="437760"/>
            <a:ext cx="9071280" cy="57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32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La série ST2S est adaptée pour les élèves qui… </a:t>
            </a: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0" name="Rectangle à coins arrondis 2"/>
          <p:cNvSpPr/>
          <p:nvPr/>
        </p:nvSpPr>
        <p:spPr>
          <a:xfrm>
            <a:off x="319320" y="1263240"/>
            <a:ext cx="7047000" cy="1031760"/>
          </a:xfrm>
          <a:prstGeom prst="roundRect">
            <a:avLst>
              <a:gd name="adj" fmla="val 16667"/>
            </a:avLst>
          </a:prstGeom>
          <a:solidFill>
            <a:srgbClr val="A9A57C"/>
          </a:solidFill>
          <a:ln>
            <a:solidFill>
              <a:srgbClr val="7D7A5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400" b="0" i="1" strike="noStrike" spc="-1">
                <a:solidFill>
                  <a:srgbClr val="FFFFFF"/>
                </a:solidFill>
                <a:latin typeface="Tw Cen MT"/>
                <a:ea typeface="DejaVu Sans"/>
              </a:rPr>
              <a:t>Envisagent de s'orienter plutôt vers les métiers des domaines sanitaire ou social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1" name="Image 3"/>
          <p:cNvPicPr/>
          <p:nvPr/>
        </p:nvPicPr>
        <p:blipFill>
          <a:blip r:embed="rId2"/>
          <a:stretch/>
        </p:blipFill>
        <p:spPr>
          <a:xfrm>
            <a:off x="6472800" y="2430000"/>
            <a:ext cx="4410720" cy="860040"/>
          </a:xfrm>
          <a:prstGeom prst="rect">
            <a:avLst/>
          </a:prstGeom>
          <a:ln w="0">
            <a:noFill/>
          </a:ln>
        </p:spPr>
      </p:pic>
      <p:sp>
        <p:nvSpPr>
          <p:cNvPr id="402" name="TextBox 3"/>
          <p:cNvSpPr/>
          <p:nvPr/>
        </p:nvSpPr>
        <p:spPr>
          <a:xfrm>
            <a:off x="6897240" y="2629800"/>
            <a:ext cx="356184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400" b="0" i="1" strike="noStrike" spc="-1">
                <a:solidFill>
                  <a:srgbClr val="FFFFFF"/>
                </a:solidFill>
                <a:latin typeface="Tw Cen MT"/>
                <a:ea typeface="DejaVu Sans"/>
              </a:rPr>
              <a:t>Ont un esprit scientifique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3" name="Image 5"/>
          <p:cNvPicPr/>
          <p:nvPr/>
        </p:nvPicPr>
        <p:blipFill>
          <a:blip r:embed="rId3"/>
          <a:stretch/>
        </p:blipFill>
        <p:spPr>
          <a:xfrm>
            <a:off x="249120" y="3094200"/>
            <a:ext cx="5819040" cy="1134000"/>
          </a:xfrm>
          <a:prstGeom prst="rect">
            <a:avLst/>
          </a:prstGeom>
          <a:ln w="0">
            <a:noFill/>
          </a:ln>
        </p:spPr>
      </p:pic>
      <p:sp>
        <p:nvSpPr>
          <p:cNvPr id="404" name="TextBox 14"/>
          <p:cNvSpPr/>
          <p:nvPr/>
        </p:nvSpPr>
        <p:spPr>
          <a:xfrm>
            <a:off x="443520" y="3246120"/>
            <a:ext cx="527472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400" b="0" i="1" strike="noStrike" spc="-1">
                <a:solidFill>
                  <a:srgbClr val="FFFFFF"/>
                </a:solidFill>
                <a:latin typeface="Tw Cen MT"/>
                <a:ea typeface="DejaVu Sans"/>
              </a:rPr>
              <a:t>S'intéressent aux faits sociaux et au fonctionnement de la société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5" name="Image 7"/>
          <p:cNvPicPr/>
          <p:nvPr/>
        </p:nvPicPr>
        <p:blipFill>
          <a:blip r:embed="rId4"/>
          <a:stretch/>
        </p:blipFill>
        <p:spPr>
          <a:xfrm>
            <a:off x="7367400" y="3704040"/>
            <a:ext cx="1980360" cy="694080"/>
          </a:xfrm>
          <a:prstGeom prst="rect">
            <a:avLst/>
          </a:prstGeom>
          <a:ln w="0">
            <a:noFill/>
          </a:ln>
        </p:spPr>
      </p:pic>
      <p:sp>
        <p:nvSpPr>
          <p:cNvPr id="406" name="Rectangle 8"/>
          <p:cNvSpPr/>
          <p:nvPr/>
        </p:nvSpPr>
        <p:spPr>
          <a:xfrm>
            <a:off x="7549920" y="3821400"/>
            <a:ext cx="179064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400" b="0" i="1" strike="noStrike" spc="-1">
                <a:solidFill>
                  <a:srgbClr val="FFFFFF"/>
                </a:solidFill>
                <a:latin typeface="Tw Cen MT"/>
                <a:ea typeface="DejaVu Sans"/>
              </a:rPr>
              <a:t>Sont curieux</a:t>
            </a:r>
            <a:r>
              <a:rPr lang="fr-FR" sz="2000" b="0" i="1" strike="noStrike" spc="-1">
                <a:solidFill>
                  <a:srgbClr val="2E2B21"/>
                </a:solidFill>
                <a:latin typeface="Tw Cen MT"/>
                <a:ea typeface="DejaVu Sans"/>
              </a:rPr>
              <a:t> </a:t>
            </a:r>
            <a:endParaRPr lang="fr-FR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7" name="Image 9"/>
          <p:cNvPicPr/>
          <p:nvPr/>
        </p:nvPicPr>
        <p:blipFill>
          <a:blip r:embed="rId5"/>
          <a:stretch/>
        </p:blipFill>
        <p:spPr>
          <a:xfrm>
            <a:off x="1758240" y="4698720"/>
            <a:ext cx="7236720" cy="901800"/>
          </a:xfrm>
          <a:prstGeom prst="rect">
            <a:avLst/>
          </a:prstGeom>
          <a:ln w="0">
            <a:noFill/>
          </a:ln>
        </p:spPr>
      </p:pic>
      <p:sp>
        <p:nvSpPr>
          <p:cNvPr id="408" name="Rectangle 10"/>
          <p:cNvSpPr/>
          <p:nvPr/>
        </p:nvSpPr>
        <p:spPr>
          <a:xfrm>
            <a:off x="2264760" y="4866840"/>
            <a:ext cx="643824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400" b="0" i="1" strike="noStrike" spc="-1">
                <a:solidFill>
                  <a:srgbClr val="FFFFFF"/>
                </a:solidFill>
                <a:latin typeface="Tw Cen MT"/>
                <a:ea typeface="DejaVu Sans"/>
              </a:rPr>
              <a:t>Ont le sens du contact et une aptitude à communiquer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09" name="Image 11"/>
          <p:cNvPicPr/>
          <p:nvPr/>
        </p:nvPicPr>
        <p:blipFill>
          <a:blip r:embed="rId6"/>
          <a:stretch/>
        </p:blipFill>
        <p:spPr>
          <a:xfrm>
            <a:off x="6009840" y="5764680"/>
            <a:ext cx="4695480" cy="775440"/>
          </a:xfrm>
          <a:prstGeom prst="rect">
            <a:avLst/>
          </a:prstGeom>
          <a:ln w="0">
            <a:noFill/>
          </a:ln>
        </p:spPr>
      </p:pic>
      <p:sp>
        <p:nvSpPr>
          <p:cNvPr id="410" name="Rectangle 12"/>
          <p:cNvSpPr/>
          <p:nvPr/>
        </p:nvSpPr>
        <p:spPr>
          <a:xfrm>
            <a:off x="6208920" y="5900760"/>
            <a:ext cx="423144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400" b="0" i="1" strike="noStrike" spc="-1">
                <a:solidFill>
                  <a:srgbClr val="FFFFFF"/>
                </a:solidFill>
                <a:latin typeface="Tw Cen MT"/>
                <a:ea typeface="DejaVu Sans"/>
              </a:rPr>
              <a:t>Apprécient de travailler en groupe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941040" y="437400"/>
            <a:ext cx="9718920" cy="1498680"/>
          </a:xfrm>
          <a:prstGeom prst="rect">
            <a:avLst/>
          </a:prstGeom>
          <a:noFill/>
          <a:ln w="28440">
            <a:solidFill>
              <a:srgbClr val="CBC9B0"/>
            </a:solidFill>
            <a:round/>
          </a:ln>
        </p:spPr>
        <p:txBody>
          <a:bodyPr lIns="90000" tIns="45000" rIns="90000" bIns="45000" anchor="ctr">
            <a:noAutofit/>
          </a:bodyPr>
          <a:lstStyle/>
          <a:p>
            <a:pPr indent="0" algn="ctr">
              <a:lnSpc>
                <a:spcPct val="80000"/>
              </a:lnSpc>
              <a:buNone/>
              <a:tabLst>
                <a:tab pos="0" algn="l"/>
              </a:tabLst>
            </a:pPr>
            <a:r>
              <a:rPr lang="fr-FR" sz="3200" b="0" strike="noStrike" cap="all" spc="92">
                <a:solidFill>
                  <a:srgbClr val="000000"/>
                </a:solidFill>
                <a:latin typeface="Tw Cen MT Condensed"/>
                <a:ea typeface="DejaVu Sans"/>
              </a:rPr>
              <a:t>Une organisation identique à celle d'un bac général </a:t>
            </a: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80000"/>
              </a:lnSpc>
              <a:buNone/>
              <a:tabLst>
                <a:tab pos="0" algn="l"/>
              </a:tabLst>
            </a:pPr>
            <a:r>
              <a:rPr lang="fr-FR" sz="3200" b="0" strike="noStrike" cap="all" spc="92">
                <a:solidFill>
                  <a:srgbClr val="000000"/>
                </a:solidFill>
                <a:latin typeface="Tw Cen MT Condensed"/>
                <a:ea typeface="DejaVu Sans"/>
              </a:rPr>
              <a:t>Mais avec des spécificités…</a:t>
            </a: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/>
          </p:nvPr>
        </p:nvSpPr>
        <p:spPr>
          <a:xfrm>
            <a:off x="1023840" y="2286000"/>
            <a:ext cx="7179480" cy="3978000"/>
          </a:xfrm>
          <a:prstGeom prst="rect">
            <a:avLst/>
          </a:prstGeom>
          <a:noFill/>
          <a:ln w="0">
            <a:noFill/>
          </a:ln>
        </p:spPr>
        <p:txBody>
          <a:bodyPr lIns="45720" tIns="45000" rIns="45720" bIns="45000" numCol="1" spcCol="0" anchor="t">
            <a:noAutofit/>
          </a:bodyPr>
          <a:lstStyle/>
          <a:p>
            <a:pPr marL="91440" indent="-91440" algn="ctr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9CBEBD"/>
              </a:buClr>
              <a:buFont typeface="Tw Cen MT"/>
              <a:buChar char=" "/>
            </a:pPr>
            <a:r>
              <a:rPr lang="fr-FR" sz="2400" b="1" strike="noStrike" spc="-1">
                <a:solidFill>
                  <a:srgbClr val="2E2B21"/>
                </a:solidFill>
                <a:latin typeface="Tw Cen MT"/>
                <a:ea typeface="Tw Cen MT"/>
              </a:rPr>
              <a:t>1/ </a:t>
            </a:r>
            <a:r>
              <a:rPr lang="fr-FR" sz="2200" b="1" strike="noStrike" spc="-1">
                <a:solidFill>
                  <a:srgbClr val="2E2B21"/>
                </a:solidFill>
                <a:latin typeface="Tw Cen MT"/>
                <a:ea typeface="Tw Cen MT"/>
              </a:rPr>
              <a:t>Des spécialités pré-définies aussi bien en 1ère qu'en Tle</a:t>
            </a:r>
            <a:endParaRPr lang="fr-FR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7" name="ZoneTexte 6"/>
          <p:cNvSpPr/>
          <p:nvPr/>
        </p:nvSpPr>
        <p:spPr>
          <a:xfrm>
            <a:off x="1893240" y="3256560"/>
            <a:ext cx="6487560" cy="75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200" b="1" strike="noStrike" spc="-1">
                <a:solidFill>
                  <a:srgbClr val="2E2B21"/>
                </a:solidFill>
                <a:latin typeface="Tw Cen MT"/>
                <a:ea typeface="Tw Cen MT"/>
              </a:rPr>
              <a:t>2/ Un socle scientifique conséquent, ancré dans les domaines du vivant et de la santé. </a:t>
            </a:r>
            <a:endParaRPr lang="fr-FR" sz="2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TextBox 3"/>
          <p:cNvSpPr/>
          <p:nvPr/>
        </p:nvSpPr>
        <p:spPr>
          <a:xfrm>
            <a:off x="3014640" y="4889160"/>
            <a:ext cx="6227280" cy="759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200" b="1" strike="noStrike" spc="-1">
                <a:solidFill>
                  <a:srgbClr val="2E2B21"/>
                </a:solidFill>
                <a:latin typeface="Tw Cen MT"/>
                <a:ea typeface="Tw Cen MT"/>
              </a:rPr>
              <a:t>3/Des méthodes de travail spécifiques </a:t>
            </a:r>
            <a:endParaRPr lang="fr-FR" sz="22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9" name="Picture 6"/>
          <p:cNvPicPr/>
          <p:nvPr/>
        </p:nvPicPr>
        <p:blipFill>
          <a:blip r:embed="rId2"/>
          <a:stretch/>
        </p:blipFill>
        <p:spPr>
          <a:xfrm>
            <a:off x="206280" y="2838240"/>
            <a:ext cx="1186920" cy="1605240"/>
          </a:xfrm>
          <a:prstGeom prst="rect">
            <a:avLst/>
          </a:prstGeom>
          <a:ln w="0">
            <a:noFill/>
          </a:ln>
        </p:spPr>
      </p:pic>
      <p:pic>
        <p:nvPicPr>
          <p:cNvPr id="260" name="Picture 13"/>
          <p:cNvPicPr/>
          <p:nvPr/>
        </p:nvPicPr>
        <p:blipFill>
          <a:blip r:embed="rId3"/>
          <a:stretch/>
        </p:blipFill>
        <p:spPr>
          <a:xfrm>
            <a:off x="271440" y="4820400"/>
            <a:ext cx="2742120" cy="1577520"/>
          </a:xfrm>
          <a:prstGeom prst="rect">
            <a:avLst/>
          </a:prstGeom>
          <a:ln w="0">
            <a:noFill/>
          </a:ln>
        </p:spPr>
      </p:pic>
      <p:pic>
        <p:nvPicPr>
          <p:cNvPr id="261" name="Picture 8"/>
          <p:cNvPicPr/>
          <p:nvPr/>
        </p:nvPicPr>
        <p:blipFill>
          <a:blip r:embed="rId4"/>
          <a:stretch/>
        </p:blipFill>
        <p:spPr>
          <a:xfrm>
            <a:off x="7648560" y="4929120"/>
            <a:ext cx="1790640" cy="1790640"/>
          </a:xfrm>
          <a:prstGeom prst="rect">
            <a:avLst/>
          </a:prstGeom>
          <a:ln w="0">
            <a:noFill/>
          </a:ln>
        </p:spPr>
      </p:pic>
      <p:pic>
        <p:nvPicPr>
          <p:cNvPr id="262" name="Picture 14"/>
          <p:cNvPicPr/>
          <p:nvPr/>
        </p:nvPicPr>
        <p:blipFill>
          <a:blip r:embed="rId5"/>
          <a:stretch/>
        </p:blipFill>
        <p:spPr>
          <a:xfrm>
            <a:off x="8381880" y="2413800"/>
            <a:ext cx="3571200" cy="2514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457200" y="4960080"/>
            <a:ext cx="7771320" cy="1461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r">
              <a:lnSpc>
                <a:spcPct val="80000"/>
              </a:lnSpc>
              <a:buNone/>
              <a:tabLst>
                <a:tab pos="0" algn="l"/>
              </a:tabLst>
            </a:pPr>
            <a:r>
              <a:rPr lang="fr-FR" sz="5000" b="0" strike="noStrike" cap="all" spc="194">
                <a:solidFill>
                  <a:srgbClr val="474233"/>
                </a:solidFill>
                <a:latin typeface="Tw Cen MT Condensed"/>
                <a:ea typeface="DejaVu Sans"/>
              </a:rPr>
              <a:t>La poursuite d’étude</a:t>
            </a:r>
            <a:endParaRPr lang="fr-FR" sz="5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4" name="ZoneTexte 3"/>
          <p:cNvSpPr/>
          <p:nvPr/>
        </p:nvSpPr>
        <p:spPr>
          <a:xfrm>
            <a:off x="914400" y="989280"/>
            <a:ext cx="6416280" cy="912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5400" b="0" strike="noStrike" spc="-1">
                <a:solidFill>
                  <a:srgbClr val="2E2B21"/>
                </a:solidFill>
                <a:latin typeface="Bell MT"/>
                <a:ea typeface="DejaVu Sans"/>
              </a:rPr>
              <a:t>Pour quel objectif ?</a:t>
            </a:r>
            <a:endParaRPr lang="fr-FR" sz="5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Box 5"/>
          <p:cNvSpPr/>
          <p:nvPr/>
        </p:nvSpPr>
        <p:spPr>
          <a:xfrm>
            <a:off x="3882240" y="2322360"/>
            <a:ext cx="3058200" cy="2284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3600" b="1" strike="noStrike" spc="-1">
                <a:solidFill>
                  <a:srgbClr val="2E2B21"/>
                </a:solidFill>
                <a:latin typeface="Tw Cen MT"/>
                <a:ea typeface="DejaVu Sans"/>
              </a:rPr>
              <a:t>Des possibilités d'orientation variées</a:t>
            </a:r>
            <a:endParaRPr lang="fr-FR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Speech Bubble: Rectangle with Corners Rounded 32"/>
          <p:cNvSpPr/>
          <p:nvPr/>
        </p:nvSpPr>
        <p:spPr>
          <a:xfrm>
            <a:off x="5346360" y="515880"/>
            <a:ext cx="2798640" cy="1548720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gradFill rotWithShape="0">
            <a:gsLst>
              <a:gs pos="0">
                <a:srgbClr val="D2B48B"/>
              </a:gs>
              <a:gs pos="100000">
                <a:srgbClr val="EACCA9"/>
              </a:gs>
            </a:gsLst>
            <a:path path="circle">
              <a:fillToRect l="50000" t="50000" r="50000" b="50000"/>
            </a:path>
          </a:gradFill>
          <a:ln>
            <a:solidFill>
              <a:srgbClr val="C89F5D"/>
            </a:solidFill>
            <a:rou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dk1"/>
              </a:solidFill>
              <a:latin typeface="Tw Cen MT"/>
              <a:ea typeface="DejaVu Sans"/>
            </a:endParaRPr>
          </a:p>
        </p:txBody>
      </p:sp>
      <p:sp>
        <p:nvSpPr>
          <p:cNvPr id="267" name="TextBox 30"/>
          <p:cNvSpPr/>
          <p:nvPr/>
        </p:nvSpPr>
        <p:spPr>
          <a:xfrm>
            <a:off x="5696640" y="941760"/>
            <a:ext cx="198468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4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 Les BTS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8" name="TextBox 36"/>
          <p:cNvSpPr/>
          <p:nvPr/>
        </p:nvSpPr>
        <p:spPr>
          <a:xfrm>
            <a:off x="8518680" y="95760"/>
            <a:ext cx="3672720" cy="200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Exemples : SP3S (Services et Prestations des secteurs sanitaire et social), ESF (Economie sociale et familiale), Analyse biologie médicale, Manipulateur en radiologie, Diététique, Prothésiste-Orthésiste, Esthétique-cosmétique...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9" name="Speech Bubble: Rectangle with Corners Rounded 33"/>
          <p:cNvSpPr/>
          <p:nvPr/>
        </p:nvSpPr>
        <p:spPr>
          <a:xfrm rot="5400000">
            <a:off x="7772040" y="2557440"/>
            <a:ext cx="1746000" cy="2760480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gradFill rotWithShape="0">
            <a:gsLst>
              <a:gs pos="0">
                <a:srgbClr val="D2B48B"/>
              </a:gs>
              <a:gs pos="100000">
                <a:srgbClr val="EACCA9"/>
              </a:gs>
            </a:gsLst>
            <a:path path="circle">
              <a:fillToRect l="50000" t="50000" r="50000" b="50000"/>
            </a:path>
          </a:gradFill>
          <a:ln>
            <a:solidFill>
              <a:srgbClr val="C89F5D"/>
            </a:solidFill>
            <a:rou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latin typeface="TW Cen MT"/>
              <a:ea typeface="DejaVu Sans"/>
            </a:endParaRPr>
          </a:p>
        </p:txBody>
      </p:sp>
      <p:sp>
        <p:nvSpPr>
          <p:cNvPr id="270" name="TextBox 41"/>
          <p:cNvSpPr/>
          <p:nvPr/>
        </p:nvSpPr>
        <p:spPr>
          <a:xfrm>
            <a:off x="7623000" y="3720960"/>
            <a:ext cx="206424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4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 Les BUT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1" name="TextBox 43"/>
          <p:cNvSpPr/>
          <p:nvPr/>
        </p:nvSpPr>
        <p:spPr>
          <a:xfrm>
            <a:off x="7838640" y="5046480"/>
            <a:ext cx="3332520" cy="1461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Exemples :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Carrières sociales avec différentes options,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Génie Biologie option diététique, Hygiène sécurité environnement ...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Speech Bubble: Rectangle with Corners Rounded 40"/>
          <p:cNvSpPr/>
          <p:nvPr/>
        </p:nvSpPr>
        <p:spPr>
          <a:xfrm rot="10800000">
            <a:off x="3385440" y="4865400"/>
            <a:ext cx="2914560" cy="1434600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gradFill rotWithShape="0">
            <a:gsLst>
              <a:gs pos="0">
                <a:srgbClr val="D2B48B"/>
              </a:gs>
              <a:gs pos="100000">
                <a:srgbClr val="EACCA9"/>
              </a:gs>
            </a:gsLst>
            <a:path path="circle">
              <a:fillToRect l="50000" t="50000" r="50000" b="50000"/>
            </a:path>
          </a:gradFill>
          <a:ln>
            <a:solidFill>
              <a:srgbClr val="C89F5D"/>
            </a:solidFill>
            <a:rou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dk1"/>
              </a:solidFill>
              <a:latin typeface="Tw Cen MT"/>
              <a:ea typeface="DejaVu Sans"/>
            </a:endParaRPr>
          </a:p>
        </p:txBody>
      </p:sp>
      <p:sp>
        <p:nvSpPr>
          <p:cNvPr id="273" name="Speech Bubble: Rectangle with Corners Rounded 35"/>
          <p:cNvSpPr/>
          <p:nvPr/>
        </p:nvSpPr>
        <p:spPr>
          <a:xfrm rot="16200000">
            <a:off x="1387800" y="2099880"/>
            <a:ext cx="1658880" cy="2956320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gradFill rotWithShape="0">
            <a:gsLst>
              <a:gs pos="0">
                <a:srgbClr val="D2B48B"/>
              </a:gs>
              <a:gs pos="100000">
                <a:srgbClr val="EACCA9"/>
              </a:gs>
            </a:gsLst>
            <a:path path="circle">
              <a:fillToRect l="50000" t="50000" r="50000" b="50000"/>
            </a:path>
          </a:gradFill>
          <a:ln>
            <a:solidFill>
              <a:srgbClr val="C89F5D"/>
            </a:solidFill>
            <a:rou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dk1"/>
              </a:solidFill>
              <a:latin typeface="Tw Cen MT"/>
              <a:ea typeface="DejaVu Sans"/>
            </a:endParaRPr>
          </a:p>
        </p:txBody>
      </p:sp>
      <p:sp>
        <p:nvSpPr>
          <p:cNvPr id="274" name="TextBox 34"/>
          <p:cNvSpPr/>
          <p:nvPr/>
        </p:nvSpPr>
        <p:spPr>
          <a:xfrm>
            <a:off x="1099440" y="3128760"/>
            <a:ext cx="235656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400" b="0" strike="noStrike" spc="-1">
                <a:solidFill>
                  <a:srgbClr val="2E2B21"/>
                </a:solidFill>
                <a:latin typeface="Tw Cen MT"/>
                <a:ea typeface="Tw Cen MT"/>
              </a:rPr>
              <a:t>Les formations spécialisées  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5" name="TextBox 8"/>
          <p:cNvSpPr/>
          <p:nvPr/>
        </p:nvSpPr>
        <p:spPr>
          <a:xfrm>
            <a:off x="3487320" y="5297400"/>
            <a:ext cx="245196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4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Les études universitaires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TextBox 6"/>
          <p:cNvSpPr/>
          <p:nvPr/>
        </p:nvSpPr>
        <p:spPr>
          <a:xfrm>
            <a:off x="151560" y="5227560"/>
            <a:ext cx="3243960" cy="1461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Exemples : Licence puis Master en Sciences sanitaires et sociales, Psychologie, Sciences de l'éducation, STAPS, Droit ...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7" name="TextBox 18"/>
          <p:cNvSpPr/>
          <p:nvPr/>
        </p:nvSpPr>
        <p:spPr>
          <a:xfrm>
            <a:off x="151560" y="123120"/>
            <a:ext cx="4794120" cy="200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Exemples :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2E2B21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Dans le domaine de la santé : Infirmier, Puéricultrice, Psychomotricien, Pédicure-Podologue, Préparateur en pharmacie...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2E2B21"/>
              </a:buClr>
              <a:buFont typeface="Arial"/>
              <a:buChar char="•"/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Dans le domaine social : Assistant de service social, Educateur spécialisé, Educateur de jeunes enfants, Animateur socio-culturel...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Star: 5 Points 44"/>
          <p:cNvSpPr/>
          <p:nvPr/>
        </p:nvSpPr>
        <p:spPr>
          <a:xfrm>
            <a:off x="9285840" y="2065320"/>
            <a:ext cx="3090960" cy="256392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C000"/>
          </a:solidFill>
          <a:ln>
            <a:solidFill>
              <a:srgbClr val="7D7A5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279" name="TextBox 45"/>
          <p:cNvSpPr/>
          <p:nvPr/>
        </p:nvSpPr>
        <p:spPr>
          <a:xfrm>
            <a:off x="10025280" y="3058920"/>
            <a:ext cx="189324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Priorité aux bacs technologiques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0" name="Picture 14"/>
          <p:cNvPicPr/>
          <p:nvPr/>
        </p:nvPicPr>
        <p:blipFill>
          <a:blip r:embed="rId2"/>
          <a:stretch/>
        </p:blipFill>
        <p:spPr>
          <a:xfrm>
            <a:off x="47160" y="3494160"/>
            <a:ext cx="889920" cy="946080"/>
          </a:xfrm>
          <a:prstGeom prst="rect">
            <a:avLst/>
          </a:prstGeom>
          <a:ln w="0">
            <a:noFill/>
          </a:ln>
        </p:spPr>
      </p:pic>
      <p:pic>
        <p:nvPicPr>
          <p:cNvPr id="281" name="Picture 27"/>
          <p:cNvPicPr/>
          <p:nvPr/>
        </p:nvPicPr>
        <p:blipFill>
          <a:blip r:embed="rId3"/>
          <a:stretch/>
        </p:blipFill>
        <p:spPr>
          <a:xfrm>
            <a:off x="4155840" y="73080"/>
            <a:ext cx="1123560" cy="791280"/>
          </a:xfrm>
          <a:prstGeom prst="rect">
            <a:avLst/>
          </a:prstGeom>
          <a:ln w="0">
            <a:noFill/>
          </a:ln>
        </p:spPr>
      </p:pic>
      <p:pic>
        <p:nvPicPr>
          <p:cNvPr id="282" name="Picture 30"/>
          <p:cNvPicPr/>
          <p:nvPr/>
        </p:nvPicPr>
        <p:blipFill>
          <a:blip r:embed="rId4"/>
          <a:stretch/>
        </p:blipFill>
        <p:spPr>
          <a:xfrm>
            <a:off x="3178080" y="2195280"/>
            <a:ext cx="610200" cy="526680"/>
          </a:xfrm>
          <a:prstGeom prst="rect">
            <a:avLst/>
          </a:prstGeom>
          <a:ln w="0">
            <a:noFill/>
          </a:ln>
        </p:spPr>
      </p:pic>
      <p:pic>
        <p:nvPicPr>
          <p:cNvPr id="283" name="Picture 29"/>
          <p:cNvPicPr/>
          <p:nvPr/>
        </p:nvPicPr>
        <p:blipFill>
          <a:blip r:embed="rId5"/>
          <a:stretch/>
        </p:blipFill>
        <p:spPr>
          <a:xfrm>
            <a:off x="6589800" y="5586480"/>
            <a:ext cx="1091880" cy="758520"/>
          </a:xfrm>
          <a:prstGeom prst="rect">
            <a:avLst/>
          </a:prstGeom>
          <a:ln w="0">
            <a:noFill/>
          </a:ln>
        </p:spPr>
      </p:pic>
      <p:pic>
        <p:nvPicPr>
          <p:cNvPr id="284" name="Picture 40"/>
          <p:cNvPicPr/>
          <p:nvPr/>
        </p:nvPicPr>
        <p:blipFill>
          <a:blip r:embed="rId6"/>
          <a:stretch/>
        </p:blipFill>
        <p:spPr>
          <a:xfrm>
            <a:off x="11117880" y="4509360"/>
            <a:ext cx="935640" cy="947880"/>
          </a:xfrm>
          <a:prstGeom prst="rect">
            <a:avLst/>
          </a:prstGeom>
          <a:ln w="0">
            <a:noFill/>
          </a:ln>
        </p:spPr>
      </p:pic>
      <p:pic>
        <p:nvPicPr>
          <p:cNvPr id="285" name="Picture 39"/>
          <p:cNvPicPr/>
          <p:nvPr/>
        </p:nvPicPr>
        <p:blipFill>
          <a:blip r:embed="rId7"/>
          <a:stretch/>
        </p:blipFill>
        <p:spPr>
          <a:xfrm>
            <a:off x="7560000" y="1440000"/>
            <a:ext cx="894960" cy="9050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457200" y="4960080"/>
            <a:ext cx="7854480" cy="1461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 fontScale="97000"/>
          </a:bodyPr>
          <a:lstStyle/>
          <a:p>
            <a:pPr indent="0" algn="r">
              <a:lnSpc>
                <a:spcPct val="80000"/>
              </a:lnSpc>
              <a:buNone/>
              <a:tabLst>
                <a:tab pos="0" algn="l"/>
              </a:tabLst>
            </a:pPr>
            <a:r>
              <a:rPr lang="fr-FR" sz="5400" b="0" strike="noStrike" cap="all" spc="194">
                <a:solidFill>
                  <a:srgbClr val="2E2B21"/>
                </a:solidFill>
                <a:latin typeface="Tw Cen MT Condensed"/>
                <a:ea typeface="DejaVu Sans"/>
              </a:rPr>
              <a:t>Un contenu et des méthodes adaptés à ces poursuites d’étude</a:t>
            </a:r>
            <a:endParaRPr lang="fr-FR" sz="5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PlaceHolder 2"/>
          <p:cNvSpPr>
            <a:spLocks noGrp="1"/>
          </p:cNvSpPr>
          <p:nvPr>
            <p:ph type="subTitle"/>
          </p:nvPr>
        </p:nvSpPr>
        <p:spPr>
          <a:xfrm>
            <a:off x="764640" y="-615600"/>
            <a:ext cx="6840360" cy="4068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28600" indent="0">
              <a:lnSpc>
                <a:spcPct val="100000"/>
              </a:lnSpc>
              <a:spcBef>
                <a:spcPts val="1001"/>
              </a:spcBef>
              <a:spcAft>
                <a:spcPts val="201"/>
              </a:spcAft>
              <a:buNone/>
              <a:tabLst>
                <a:tab pos="0" algn="l"/>
              </a:tabLst>
            </a:pPr>
            <a:r>
              <a:rPr lang="fr-FR" sz="5400" b="0" strike="noStrike" spc="-1">
                <a:solidFill>
                  <a:srgbClr val="474233"/>
                </a:solidFill>
                <a:latin typeface="Bell MT"/>
                <a:ea typeface="DejaVu Sans"/>
              </a:rPr>
              <a:t>Quelle</a:t>
            </a:r>
            <a:r>
              <a:rPr lang="fr-FR" sz="6000" b="0" strike="noStrike" spc="-1">
                <a:solidFill>
                  <a:srgbClr val="474233"/>
                </a:solidFill>
                <a:latin typeface="Bell MT"/>
                <a:ea typeface="DejaVu Sans"/>
              </a:rPr>
              <a:t> organisation ?</a:t>
            </a:r>
            <a:endParaRPr lang="fr-FR" sz="6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Title 1"/>
          <p:cNvSpPr/>
          <p:nvPr/>
        </p:nvSpPr>
        <p:spPr>
          <a:xfrm>
            <a:off x="967680" y="259200"/>
            <a:ext cx="9718920" cy="720000"/>
          </a:xfrm>
          <a:prstGeom prst="rect">
            <a:avLst/>
          </a:prstGeom>
          <a:noFill/>
          <a:ln w="28575">
            <a:solidFill>
              <a:srgbClr val="CBC9B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80000"/>
              </a:lnSpc>
            </a:pPr>
            <a:endParaRPr lang="fr-FR" sz="3200" b="0" strike="noStrike" cap="all" spc="92">
              <a:solidFill>
                <a:srgbClr val="3B372A"/>
              </a:solidFill>
              <a:latin typeface="Tw Cen MT Condensed"/>
              <a:ea typeface="DejaVu Sans"/>
            </a:endParaRPr>
          </a:p>
        </p:txBody>
      </p:sp>
      <p:sp>
        <p:nvSpPr>
          <p:cNvPr id="289" name="Rectangle 4"/>
          <p:cNvSpPr/>
          <p:nvPr/>
        </p:nvSpPr>
        <p:spPr>
          <a:xfrm>
            <a:off x="2861280" y="459720"/>
            <a:ext cx="608580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3600" b="0" strike="noStrike" spc="-1">
                <a:solidFill>
                  <a:srgbClr val="2E2B21"/>
                </a:solidFill>
                <a:latin typeface="Tw Cen MT Condensed"/>
                <a:ea typeface="DejaVu Sans"/>
              </a:rPr>
              <a:t>3 spécialités axées sur la santé et le vivant</a:t>
            </a:r>
            <a:endParaRPr lang="fr-FR" sz="3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Rectangle à coins arrondis 6"/>
          <p:cNvSpPr/>
          <p:nvPr/>
        </p:nvSpPr>
        <p:spPr>
          <a:xfrm>
            <a:off x="637200" y="1310040"/>
            <a:ext cx="3471840" cy="4826880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A9A57C"/>
            </a:solidFill>
            <a:rou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dk1"/>
              </a:solidFill>
              <a:latin typeface="Tw Cen MT"/>
              <a:ea typeface="DejaVu Sans"/>
            </a:endParaRPr>
          </a:p>
        </p:txBody>
      </p:sp>
      <p:sp>
        <p:nvSpPr>
          <p:cNvPr id="291" name="ZoneTexte 9"/>
          <p:cNvSpPr/>
          <p:nvPr/>
        </p:nvSpPr>
        <p:spPr>
          <a:xfrm>
            <a:off x="766800" y="1548360"/>
            <a:ext cx="3365640" cy="39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Physique-chimie pour la santé</a:t>
            </a:r>
            <a:endParaRPr lang="fr-FR" sz="2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ZoneTexte 10"/>
          <p:cNvSpPr/>
          <p:nvPr/>
        </p:nvSpPr>
        <p:spPr>
          <a:xfrm>
            <a:off x="1563480" y="2022120"/>
            <a:ext cx="1569960" cy="363960"/>
          </a:xfrm>
          <a:prstGeom prst="rect">
            <a:avLst/>
          </a:prstGeom>
          <a:noFill/>
          <a:ln w="19050">
            <a:solidFill>
              <a:srgbClr val="A47B3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3h/semaine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Rectangle à coins arrondis 13"/>
          <p:cNvSpPr/>
          <p:nvPr/>
        </p:nvSpPr>
        <p:spPr>
          <a:xfrm>
            <a:off x="4305600" y="1320480"/>
            <a:ext cx="3648240" cy="48168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DAD593"/>
              </a:gs>
              <a:gs pos="100000">
                <a:srgbClr val="EFEAAD"/>
              </a:gs>
            </a:gsLst>
            <a:path path="circle">
              <a:fillToRect l="50000" t="50000" r="50000" b="50000"/>
            </a:path>
          </a:gradFill>
          <a:ln>
            <a:solidFill>
              <a:srgbClr val="D2CB6C"/>
            </a:solidFill>
            <a:rou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dk1"/>
              </a:solidFill>
              <a:latin typeface="Tw Cen MT"/>
              <a:ea typeface="DejaVu Sans"/>
            </a:endParaRPr>
          </a:p>
        </p:txBody>
      </p:sp>
      <p:sp>
        <p:nvSpPr>
          <p:cNvPr id="294" name="Rectangle à coins arrondis 14"/>
          <p:cNvSpPr/>
          <p:nvPr/>
        </p:nvSpPr>
        <p:spPr>
          <a:xfrm>
            <a:off x="8119440" y="1311480"/>
            <a:ext cx="3989160" cy="4825800"/>
          </a:xfrm>
          <a:prstGeom prst="roundRect">
            <a:avLst>
              <a:gd name="adj" fmla="val 16667"/>
            </a:avLst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9CBEBD"/>
            </a:solidFill>
            <a:rou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dk1"/>
              </a:solidFill>
              <a:latin typeface="Tw Cen MT"/>
              <a:ea typeface="DejaVu Sans"/>
            </a:endParaRPr>
          </a:p>
        </p:txBody>
      </p:sp>
      <p:sp>
        <p:nvSpPr>
          <p:cNvPr id="295" name="ZoneTexte 15"/>
          <p:cNvSpPr/>
          <p:nvPr/>
        </p:nvSpPr>
        <p:spPr>
          <a:xfrm>
            <a:off x="4361760" y="1578960"/>
            <a:ext cx="36482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Biologie et physiopathologie humaine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ZoneTexte 16"/>
          <p:cNvSpPr/>
          <p:nvPr/>
        </p:nvSpPr>
        <p:spPr>
          <a:xfrm>
            <a:off x="5238000" y="2005560"/>
            <a:ext cx="1569960" cy="363960"/>
          </a:xfrm>
          <a:prstGeom prst="rect">
            <a:avLst/>
          </a:prstGeom>
          <a:noFill/>
          <a:ln w="19050">
            <a:solidFill>
              <a:srgbClr val="A47B3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5h/semaine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7" name="ZoneTexte 17"/>
          <p:cNvSpPr/>
          <p:nvPr/>
        </p:nvSpPr>
        <p:spPr>
          <a:xfrm>
            <a:off x="8119440" y="1527480"/>
            <a:ext cx="41360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Sciences et techniques sanitaires et sociales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8" name="ZoneTexte 18"/>
          <p:cNvSpPr/>
          <p:nvPr/>
        </p:nvSpPr>
        <p:spPr>
          <a:xfrm>
            <a:off x="8990280" y="1948320"/>
            <a:ext cx="2016360" cy="363960"/>
          </a:xfrm>
          <a:prstGeom prst="rect">
            <a:avLst/>
          </a:prstGeom>
          <a:noFill/>
          <a:ln w="19050">
            <a:solidFill>
              <a:srgbClr val="A47B3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7h à 8h/semaine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9" name="ZoneTexte 22"/>
          <p:cNvSpPr/>
          <p:nvPr/>
        </p:nvSpPr>
        <p:spPr>
          <a:xfrm>
            <a:off x="836280" y="2555280"/>
            <a:ext cx="3182760" cy="3381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Objectifs :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2E2B21"/>
              </a:buClr>
              <a:buFont typeface="Wingdings" charset="2"/>
              <a:buChar char=""/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Sensibiliser à la prévention et à la gestion des risques sanitaires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2E2B21"/>
              </a:buClr>
              <a:buFont typeface="Wingdings" charset="2"/>
              <a:buChar char=""/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Comprendre la démarche et les techniques de diagnostic en santé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2E2B21"/>
              </a:buClr>
              <a:buFont typeface="Wingdings" charset="2"/>
              <a:buChar char=""/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Donner une culture scientifique propre à faire des choix responsables en matière de consommation et de développement durable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ZoneTexte 24"/>
          <p:cNvSpPr/>
          <p:nvPr/>
        </p:nvSpPr>
        <p:spPr>
          <a:xfrm>
            <a:off x="4523040" y="2499840"/>
            <a:ext cx="3182760" cy="3655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Objectifs :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2E2B21"/>
              </a:buClr>
              <a:buFont typeface="Wingdings" charset="2"/>
              <a:buChar char=""/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Appréhender les différentes fonctions du corps humains à travers l’étude de pathologies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2E2B21"/>
              </a:buClr>
              <a:buFont typeface="Wingdings" charset="2"/>
              <a:buChar char=""/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Mobiliser du vocabulaire médical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2E2B21"/>
              </a:buClr>
              <a:buFont typeface="Wingdings" charset="2"/>
              <a:buChar char=""/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Comprendre le fonctionnement des différentes techniques d’exploration et de diagnostic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ZoneTexte 25"/>
          <p:cNvSpPr/>
          <p:nvPr/>
        </p:nvSpPr>
        <p:spPr>
          <a:xfrm>
            <a:off x="8407080" y="2493360"/>
            <a:ext cx="3182760" cy="3381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Objectifs :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2E2B21"/>
              </a:buClr>
              <a:buFont typeface="Wingdings" charset="2"/>
              <a:buChar char=""/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Analyser les besoins des populations dans les domaines de la santé et du bien-être social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2E2B21"/>
              </a:buClr>
              <a:buFont typeface="Wingdings" charset="2"/>
              <a:buChar char=""/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Identifier les acteurs et les dispositifs mis en place pour répondre aux problèmes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2E2B21"/>
              </a:buClr>
              <a:buFont typeface="Wingdings" charset="2"/>
              <a:buChar char=""/>
            </a:pPr>
            <a:r>
              <a:rPr lang="fr-FR" sz="1800" b="0" strike="noStrike" spc="-1">
                <a:solidFill>
                  <a:srgbClr val="2E2B21"/>
                </a:solidFill>
                <a:latin typeface="Tw Cen MT"/>
                <a:ea typeface="DejaVu Sans"/>
              </a:rPr>
              <a:t>S’approprier les méthodologies de démarche d’étude et démarche de projet.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Double flèche horizontale 27"/>
          <p:cNvSpPr/>
          <p:nvPr/>
        </p:nvSpPr>
        <p:spPr>
          <a:xfrm>
            <a:off x="3691800" y="2019240"/>
            <a:ext cx="905040" cy="248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A9A57C"/>
          </a:solidFill>
          <a:ln>
            <a:solidFill>
              <a:srgbClr val="7D7A5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sp>
        <p:nvSpPr>
          <p:cNvPr id="303" name="Double flèche horizontale 28"/>
          <p:cNvSpPr/>
          <p:nvPr/>
        </p:nvSpPr>
        <p:spPr>
          <a:xfrm>
            <a:off x="7643160" y="2022120"/>
            <a:ext cx="905040" cy="2484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A9A57C"/>
          </a:solidFill>
          <a:ln>
            <a:solidFill>
              <a:srgbClr val="7D7A5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800" b="0" strike="noStrike" spc="-1">
              <a:solidFill>
                <a:schemeClr val="lt1"/>
              </a:solidFill>
              <a:latin typeface="Tw Cen MT"/>
              <a:ea typeface="DejaVu Sans"/>
            </a:endParaRPr>
          </a:p>
        </p:txBody>
      </p:sp>
      <p:pic>
        <p:nvPicPr>
          <p:cNvPr id="304" name="Picture 10"/>
          <p:cNvPicPr/>
          <p:nvPr/>
        </p:nvPicPr>
        <p:blipFill>
          <a:blip r:embed="rId2"/>
          <a:stretch/>
        </p:blipFill>
        <p:spPr>
          <a:xfrm>
            <a:off x="10465560" y="440280"/>
            <a:ext cx="1455120" cy="642960"/>
          </a:xfrm>
          <a:prstGeom prst="rect">
            <a:avLst/>
          </a:prstGeom>
          <a:ln w="0">
            <a:noFill/>
          </a:ln>
        </p:spPr>
      </p:pic>
      <p:pic>
        <p:nvPicPr>
          <p:cNvPr id="305" name="Picture 12"/>
          <p:cNvPicPr/>
          <p:nvPr/>
        </p:nvPicPr>
        <p:blipFill>
          <a:blip r:embed="rId3"/>
          <a:stretch/>
        </p:blipFill>
        <p:spPr>
          <a:xfrm>
            <a:off x="180000" y="5927040"/>
            <a:ext cx="1109520" cy="643680"/>
          </a:xfrm>
          <a:prstGeom prst="rect">
            <a:avLst/>
          </a:prstGeom>
          <a:ln w="0">
            <a:noFill/>
          </a:ln>
        </p:spPr>
      </p:pic>
      <p:pic>
        <p:nvPicPr>
          <p:cNvPr id="306" name="Picture 11"/>
          <p:cNvPicPr/>
          <p:nvPr/>
        </p:nvPicPr>
        <p:blipFill>
          <a:blip r:embed="rId4"/>
          <a:stretch/>
        </p:blipFill>
        <p:spPr>
          <a:xfrm>
            <a:off x="266040" y="2081880"/>
            <a:ext cx="694440" cy="530280"/>
          </a:xfrm>
          <a:prstGeom prst="rect">
            <a:avLst/>
          </a:prstGeom>
          <a:ln w="0">
            <a:noFill/>
          </a:ln>
        </p:spPr>
      </p:pic>
      <p:pic>
        <p:nvPicPr>
          <p:cNvPr id="307" name="Picture 10"/>
          <p:cNvPicPr/>
          <p:nvPr/>
        </p:nvPicPr>
        <p:blipFill>
          <a:blip r:embed="rId5"/>
          <a:stretch/>
        </p:blipFill>
        <p:spPr>
          <a:xfrm>
            <a:off x="479880" y="575280"/>
            <a:ext cx="974520" cy="657360"/>
          </a:xfrm>
          <a:prstGeom prst="rect">
            <a:avLst/>
          </a:prstGeom>
          <a:ln w="0">
            <a:noFill/>
          </a:ln>
        </p:spPr>
      </p:pic>
      <p:pic>
        <p:nvPicPr>
          <p:cNvPr id="308" name="Picture 5"/>
          <p:cNvPicPr/>
          <p:nvPr/>
        </p:nvPicPr>
        <p:blipFill>
          <a:blip r:embed="rId6"/>
          <a:stretch/>
        </p:blipFill>
        <p:spPr>
          <a:xfrm>
            <a:off x="7185240" y="4263480"/>
            <a:ext cx="851040" cy="851040"/>
          </a:xfrm>
          <a:prstGeom prst="rect">
            <a:avLst/>
          </a:prstGeom>
          <a:ln w="0">
            <a:noFill/>
          </a:ln>
        </p:spPr>
      </p:pic>
      <p:pic>
        <p:nvPicPr>
          <p:cNvPr id="309" name="Picture 6"/>
          <p:cNvPicPr/>
          <p:nvPr/>
        </p:nvPicPr>
        <p:blipFill>
          <a:blip r:embed="rId7"/>
          <a:stretch/>
        </p:blipFill>
        <p:spPr>
          <a:xfrm>
            <a:off x="6964200" y="5427000"/>
            <a:ext cx="695880" cy="850680"/>
          </a:xfrm>
          <a:prstGeom prst="rect">
            <a:avLst/>
          </a:prstGeom>
          <a:ln w="0">
            <a:noFill/>
          </a:ln>
        </p:spPr>
      </p:pic>
      <p:pic>
        <p:nvPicPr>
          <p:cNvPr id="310" name="Picture 15"/>
          <p:cNvPicPr/>
          <p:nvPr/>
        </p:nvPicPr>
        <p:blipFill>
          <a:blip r:embed="rId8"/>
          <a:stretch/>
        </p:blipFill>
        <p:spPr>
          <a:xfrm>
            <a:off x="11332080" y="2499840"/>
            <a:ext cx="709920" cy="703440"/>
          </a:xfrm>
          <a:prstGeom prst="rect">
            <a:avLst/>
          </a:prstGeom>
          <a:ln w="0">
            <a:noFill/>
          </a:ln>
        </p:spPr>
      </p:pic>
      <p:pic>
        <p:nvPicPr>
          <p:cNvPr id="311" name="Picture 12"/>
          <p:cNvPicPr/>
          <p:nvPr/>
        </p:nvPicPr>
        <p:blipFill>
          <a:blip r:embed="rId9"/>
          <a:stretch/>
        </p:blipFill>
        <p:spPr>
          <a:xfrm>
            <a:off x="11193840" y="5586120"/>
            <a:ext cx="820800" cy="815040"/>
          </a:xfrm>
          <a:prstGeom prst="rect">
            <a:avLst/>
          </a:prstGeom>
          <a:ln w="0">
            <a:noFill/>
          </a:ln>
        </p:spPr>
      </p:pic>
      <p:sp>
        <p:nvSpPr>
          <p:cNvPr id="312" name="ZoneTexte 37"/>
          <p:cNvSpPr/>
          <p:nvPr/>
        </p:nvSpPr>
        <p:spPr>
          <a:xfrm>
            <a:off x="1712520" y="6401160"/>
            <a:ext cx="98078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0" strike="noStrike" spc="-1">
                <a:solidFill>
                  <a:schemeClr val="accent3">
                    <a:lumMod val="50000"/>
                  </a:schemeClr>
                </a:solidFill>
                <a:latin typeface="Tw Cen MT"/>
                <a:ea typeface="DejaVu Sans"/>
              </a:rPr>
              <a:t>Lien vers les programmes : </a:t>
            </a:r>
            <a:r>
              <a:rPr lang="fr-FR" sz="1800" b="0" u="sng" strike="noStrike" spc="-1">
                <a:solidFill>
                  <a:schemeClr val="accent3">
                    <a:lumMod val="50000"/>
                  </a:schemeClr>
                </a:solidFill>
                <a:uFillTx/>
                <a:latin typeface="Tw Cen MT"/>
                <a:ea typeface="DejaVu Sans"/>
                <a:hlinkClick r:id="rId10"/>
              </a:rPr>
              <a:t>https://eduscol.education.fr/1649/programmes-et-ressources-en-serie-st2s</a:t>
            </a:r>
            <a:r>
              <a:rPr lang="fr-FR" sz="1800" b="0" strike="noStrike" spc="-1">
                <a:solidFill>
                  <a:schemeClr val="accent3">
                    <a:lumMod val="50000"/>
                  </a:schemeClr>
                </a:solidFill>
                <a:latin typeface="Tw Cen MT"/>
                <a:ea typeface="DejaVu Sans"/>
              </a:rPr>
              <a:t> 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PlaceHolder 1"/>
          <p:cNvSpPr>
            <a:spLocks noGrp="1"/>
          </p:cNvSpPr>
          <p:nvPr>
            <p:ph type="title"/>
          </p:nvPr>
        </p:nvSpPr>
        <p:spPr>
          <a:xfrm>
            <a:off x="457200" y="4960080"/>
            <a:ext cx="7854480" cy="1461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rmAutofit/>
          </a:bodyPr>
          <a:lstStyle/>
          <a:p>
            <a:pPr indent="0" algn="r">
              <a:lnSpc>
                <a:spcPct val="80000"/>
              </a:lnSpc>
              <a:buNone/>
              <a:tabLst>
                <a:tab pos="0" algn="l"/>
              </a:tabLst>
            </a:pPr>
            <a:r>
              <a:rPr lang="fr-FR" sz="5400" b="0" strike="noStrike" cap="all" spc="194">
                <a:solidFill>
                  <a:srgbClr val="2E2B21"/>
                </a:solidFill>
                <a:latin typeface="Tw Cen MT Condensed"/>
                <a:ea typeface="DejaVu Sans"/>
              </a:rPr>
              <a:t>SCIENCES ET TECHNIQUES SANITAIRES ET SOCIALES</a:t>
            </a:r>
            <a:endParaRPr lang="fr-FR" sz="5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PlaceHolder 2"/>
          <p:cNvSpPr>
            <a:spLocks noGrp="1"/>
          </p:cNvSpPr>
          <p:nvPr>
            <p:ph type="subTitle"/>
          </p:nvPr>
        </p:nvSpPr>
        <p:spPr>
          <a:xfrm>
            <a:off x="764640" y="-615600"/>
            <a:ext cx="6840360" cy="4068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28600" indent="0">
              <a:lnSpc>
                <a:spcPct val="100000"/>
              </a:lnSpc>
              <a:spcBef>
                <a:spcPts val="1001"/>
              </a:spcBef>
              <a:spcAft>
                <a:spcPts val="201"/>
              </a:spcAft>
              <a:buNone/>
              <a:tabLst>
                <a:tab pos="0" algn="l"/>
              </a:tabLst>
            </a:pPr>
            <a:r>
              <a:rPr lang="fr-FR" sz="5400" b="0" strike="noStrike" spc="-1">
                <a:solidFill>
                  <a:srgbClr val="474233"/>
                </a:solidFill>
                <a:latin typeface="Bell MT"/>
                <a:ea typeface="DejaVu Sans"/>
              </a:rPr>
              <a:t>Spécialité 1</a:t>
            </a:r>
            <a:endParaRPr lang="fr-FR" sz="5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ZoneTexte 314"/>
          <p:cNvSpPr txBox="1"/>
          <p:nvPr/>
        </p:nvSpPr>
        <p:spPr>
          <a:xfrm>
            <a:off x="180000" y="285480"/>
            <a:ext cx="9180000" cy="13345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fr-FR" sz="30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Analyse des besoins de la population en matière de santé et de bien-être social et étude des réponses apportées par les politiques publiques à travers 2 pôles :</a:t>
            </a:r>
            <a:endParaRPr lang="fr-FR" sz="3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Rectangle: Rounded Corners 1"/>
          <p:cNvSpPr/>
          <p:nvPr/>
        </p:nvSpPr>
        <p:spPr>
          <a:xfrm>
            <a:off x="9858600" y="180000"/>
            <a:ext cx="2163960" cy="4320000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Tw Cen MT"/>
              <a:ea typeface="DejaVu Sans"/>
            </a:endParaRPr>
          </a:p>
        </p:txBody>
      </p:sp>
      <p:sp>
        <p:nvSpPr>
          <p:cNvPr id="317" name="TextBox 119"/>
          <p:cNvSpPr/>
          <p:nvPr/>
        </p:nvSpPr>
        <p:spPr>
          <a:xfrm>
            <a:off x="9858600" y="305640"/>
            <a:ext cx="2096640" cy="443052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vertOverflow="overflow" horzOverflow="overflow" lIns="90000" tIns="45000" rIns="90000" bIns="45000" numCol="1" spcCol="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600" b="0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Thématiques</a:t>
            </a:r>
            <a:r>
              <a:rPr lang="en-US" sz="16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:</a:t>
            </a:r>
            <a:endParaRPr lang="fr-FR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8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Santé 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Santé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publique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Cohésion</a:t>
            </a:r>
            <a:r>
              <a:rPr lang="en-US" sz="15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sociale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Intégration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 err="1" smtClean="0">
                <a:solidFill>
                  <a:srgbClr val="000000"/>
                </a:solidFill>
                <a:latin typeface="Tw Cen MT"/>
                <a:ea typeface="DejaVu Sans"/>
              </a:rPr>
              <a:t>Indicateurs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Déterminants</a:t>
            </a:r>
            <a:r>
              <a:rPr lang="en-US" sz="15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de santé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Crise</a:t>
            </a:r>
            <a:r>
              <a:rPr lang="en-US" sz="15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sanitaire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Prévention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Education à la santé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Accompagnement</a:t>
            </a:r>
            <a:r>
              <a:rPr lang="en-US" sz="15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social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Protection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sociale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Système</a:t>
            </a:r>
            <a:r>
              <a:rPr lang="en-US" sz="15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 de santé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Action </a:t>
            </a:r>
            <a:r>
              <a:rPr lang="en-US" sz="1500" b="0" strike="noStrike" spc="-1" dirty="0" err="1">
                <a:solidFill>
                  <a:srgbClr val="000000"/>
                </a:solidFill>
                <a:latin typeface="Tw Cen MT"/>
                <a:ea typeface="DejaVu Sans"/>
              </a:rPr>
              <a:t>sociale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5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...</a:t>
            </a:r>
            <a:endParaRPr lang="fr-FR" sz="15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fr-FR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318" name="Diagram2"/>
          <p:cNvGrpSpPr/>
          <p:nvPr/>
        </p:nvGrpSpPr>
        <p:grpSpPr>
          <a:xfrm>
            <a:off x="2253240" y="1883520"/>
            <a:ext cx="5368320" cy="2766240"/>
            <a:chOff x="2253240" y="1883520"/>
            <a:chExt cx="5368320" cy="2766240"/>
          </a:xfrm>
        </p:grpSpPr>
        <p:sp>
          <p:nvSpPr>
            <p:cNvPr id="319" name="Rectangle 318"/>
            <p:cNvSpPr/>
            <p:nvPr/>
          </p:nvSpPr>
          <p:spPr>
            <a:xfrm>
              <a:off x="2253240" y="1883520"/>
              <a:ext cx="5368320" cy="276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fr-FR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0" name="Ellipse 319"/>
            <p:cNvSpPr/>
            <p:nvPr/>
          </p:nvSpPr>
          <p:spPr>
            <a:xfrm>
              <a:off x="2570040" y="1891080"/>
              <a:ext cx="2751480" cy="2751480"/>
            </a:xfrm>
            <a:prstGeom prst="ellipse">
              <a:avLst/>
            </a:prstGeom>
            <a:solidFill>
              <a:schemeClr val="accent2">
                <a:shade val="80000"/>
                <a:alpha val="50000"/>
                <a:hueOff val="0"/>
                <a:satOff val="0"/>
                <a:lumOff val="0"/>
                <a:alphaOff val="0"/>
              </a:schemeClr>
            </a:solidFill>
            <a:ln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324360" rIns="0" bIns="324720" numCol="1" spcCol="144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595"/>
                </a:spcAft>
              </a:pPr>
              <a:r>
                <a:rPr lang="fr-FR" sz="17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Pôle</a:t>
              </a:r>
            </a:p>
            <a:p>
              <a:pPr algn="ctr">
                <a:lnSpc>
                  <a:spcPct val="90000"/>
                </a:lnSpc>
                <a:spcAft>
                  <a:spcPts val="595"/>
                </a:spcAft>
              </a:pPr>
              <a:r>
                <a:rPr lang="fr-FR" sz="17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Thématique</a:t>
              </a:r>
              <a:endParaRPr lang="fr-FR" sz="17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321" name="Ellipse 320"/>
            <p:cNvSpPr/>
            <p:nvPr/>
          </p:nvSpPr>
          <p:spPr>
            <a:xfrm>
              <a:off x="4553640" y="1891080"/>
              <a:ext cx="2751480" cy="2751480"/>
            </a:xfrm>
            <a:prstGeom prst="ellipse">
              <a:avLst/>
            </a:prstGeom>
            <a:solidFill>
              <a:schemeClr val="accent2">
                <a:shade val="80000"/>
                <a:alpha val="50000"/>
                <a:hueOff val="469220"/>
                <a:satOff val="-26370"/>
                <a:lumOff val="43315"/>
                <a:alphaOff val="0"/>
              </a:schemeClr>
            </a:solidFill>
            <a:ln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324360" rIns="0" bIns="324720" numCol="1" spcCol="1440" anchor="ctr">
              <a:noAutofit/>
            </a:bodyPr>
            <a:lstStyle/>
            <a:p>
              <a:pPr algn="ctr">
                <a:lnSpc>
                  <a:spcPct val="90000"/>
                </a:lnSpc>
                <a:spcAft>
                  <a:spcPts val="595"/>
                </a:spcAft>
              </a:pPr>
              <a:r>
                <a:rPr lang="fr-FR" sz="17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Pôle</a:t>
              </a:r>
            </a:p>
            <a:p>
              <a:pPr algn="ctr">
                <a:lnSpc>
                  <a:spcPct val="90000"/>
                </a:lnSpc>
                <a:spcAft>
                  <a:spcPts val="595"/>
                </a:spcAft>
              </a:pPr>
              <a:r>
                <a:rPr lang="fr-FR" sz="17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Méthodologique</a:t>
              </a:r>
              <a:endParaRPr lang="fr-FR" sz="17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22" name="Rectangle à coins arrondis 7"/>
          <p:cNvSpPr/>
          <p:nvPr/>
        </p:nvSpPr>
        <p:spPr>
          <a:xfrm rot="16200000">
            <a:off x="785972" y="1588892"/>
            <a:ext cx="1162975" cy="2068920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fr-FR" sz="1800" b="0" strike="noStrike" spc="-1">
              <a:solidFill>
                <a:srgbClr val="FFFFFF"/>
              </a:solidFill>
              <a:latin typeface="Tw Cen MT"/>
              <a:ea typeface="DejaVu Sans"/>
            </a:endParaRPr>
          </a:p>
        </p:txBody>
      </p:sp>
      <p:sp>
        <p:nvSpPr>
          <p:cNvPr id="323" name="ZoneTexte 11"/>
          <p:cNvSpPr/>
          <p:nvPr/>
        </p:nvSpPr>
        <p:spPr>
          <a:xfrm>
            <a:off x="399495" y="2324880"/>
            <a:ext cx="1915665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4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Etude des problèmes, dispositifs, institutions… </a:t>
            </a:r>
            <a:endParaRPr lang="fr-FR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4" name="Picture 16"/>
          <p:cNvPicPr/>
          <p:nvPr/>
        </p:nvPicPr>
        <p:blipFill>
          <a:blip r:embed="rId2"/>
          <a:stretch/>
        </p:blipFill>
        <p:spPr>
          <a:xfrm>
            <a:off x="1465560" y="4500000"/>
            <a:ext cx="1594440" cy="917280"/>
          </a:xfrm>
          <a:prstGeom prst="rect">
            <a:avLst/>
          </a:prstGeom>
          <a:ln w="0">
            <a:noFill/>
          </a:ln>
        </p:spPr>
      </p:pic>
      <p:pic>
        <p:nvPicPr>
          <p:cNvPr id="325" name="Picture 1"/>
          <p:cNvPicPr/>
          <p:nvPr/>
        </p:nvPicPr>
        <p:blipFill>
          <a:blip r:embed="rId3"/>
          <a:stretch/>
        </p:blipFill>
        <p:spPr>
          <a:xfrm>
            <a:off x="6667130" y="4323425"/>
            <a:ext cx="3311371" cy="2499419"/>
          </a:xfrm>
          <a:prstGeom prst="rect">
            <a:avLst/>
          </a:prstGeom>
          <a:ln w="0">
            <a:noFill/>
          </a:ln>
        </p:spPr>
      </p:pic>
      <p:sp>
        <p:nvSpPr>
          <p:cNvPr id="326" name="Rectangle à coins arrondis 1"/>
          <p:cNvSpPr/>
          <p:nvPr/>
        </p:nvSpPr>
        <p:spPr>
          <a:xfrm rot="5400000">
            <a:off x="7765674" y="2280971"/>
            <a:ext cx="1210452" cy="2341801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71962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fr-FR" sz="1800" b="0" strike="noStrike" spc="-1">
              <a:solidFill>
                <a:srgbClr val="FFFFFF"/>
              </a:solidFill>
              <a:latin typeface="Tw Cen MT"/>
              <a:ea typeface="DejaVu Sans"/>
            </a:endParaRPr>
          </a:p>
        </p:txBody>
      </p:sp>
      <p:sp>
        <p:nvSpPr>
          <p:cNvPr id="327" name="ZoneTexte 12"/>
          <p:cNvSpPr/>
          <p:nvPr/>
        </p:nvSpPr>
        <p:spPr>
          <a:xfrm>
            <a:off x="7559999" y="2951640"/>
            <a:ext cx="1915305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400" b="0" strike="noStrike" spc="-1" dirty="0">
                <a:solidFill>
                  <a:srgbClr val="000000"/>
                </a:solidFill>
                <a:latin typeface="Tw Cen MT"/>
                <a:ea typeface="DejaVu Sans"/>
              </a:rPr>
              <a:t>Initiation aux méthodes de recherche d’informations et de démarche de projet</a:t>
            </a:r>
            <a:endParaRPr lang="fr-FR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8" name="Picture 7"/>
          <p:cNvPicPr/>
          <p:nvPr/>
        </p:nvPicPr>
        <p:blipFill>
          <a:blip r:embed="rId4"/>
          <a:stretch/>
        </p:blipFill>
        <p:spPr>
          <a:xfrm>
            <a:off x="3723150" y="4912394"/>
            <a:ext cx="2093700" cy="1708172"/>
          </a:xfrm>
          <a:prstGeom prst="rect">
            <a:avLst/>
          </a:prstGeom>
          <a:ln w="0">
            <a:noFill/>
          </a:ln>
        </p:spPr>
      </p:pic>
      <p:pic>
        <p:nvPicPr>
          <p:cNvPr id="329" name="Picture 9"/>
          <p:cNvPicPr/>
          <p:nvPr/>
        </p:nvPicPr>
        <p:blipFill>
          <a:blip r:embed="rId5"/>
          <a:stretch/>
        </p:blipFill>
        <p:spPr>
          <a:xfrm>
            <a:off x="7740000" y="1800000"/>
            <a:ext cx="1512720" cy="670680"/>
          </a:xfrm>
          <a:prstGeom prst="rect">
            <a:avLst/>
          </a:prstGeom>
          <a:ln w="0">
            <a:noFill/>
          </a:ln>
        </p:spPr>
      </p:pic>
      <p:pic>
        <p:nvPicPr>
          <p:cNvPr id="330" name="Picture 17"/>
          <p:cNvPicPr/>
          <p:nvPr/>
        </p:nvPicPr>
        <p:blipFill>
          <a:blip r:embed="rId6"/>
          <a:stretch/>
        </p:blipFill>
        <p:spPr>
          <a:xfrm>
            <a:off x="180000" y="5232960"/>
            <a:ext cx="1076760" cy="10670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Rectangle 1"/>
          <p:cNvSpPr/>
          <p:nvPr/>
        </p:nvSpPr>
        <p:spPr>
          <a:xfrm>
            <a:off x="1362960" y="1015560"/>
            <a:ext cx="914292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2800" b="0" strike="noStrike" cap="all" spc="-1">
                <a:solidFill>
                  <a:srgbClr val="000000"/>
                </a:solidFill>
                <a:latin typeface="Tw Cen MT Condensed"/>
                <a:ea typeface="Tw Cen MT"/>
              </a:rPr>
              <a:t>Pourquoi les femmes ont-ELLES </a:t>
            </a:r>
            <a:r>
              <a:rPr lang="en-US" sz="2800" b="0" strike="noStrike" cap="all" spc="-1">
                <a:solidFill>
                  <a:srgbClr val="000000"/>
                </a:solidFill>
                <a:latin typeface="Tw Cen MT Condensed"/>
                <a:ea typeface="Tw Cen MT"/>
              </a:rPr>
              <a:t>UN MEILLEUR ETAT DE SANTE QUE LES HOMMES ?</a:t>
            </a:r>
            <a:endParaRPr lang="fr-FR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Rectangle 4"/>
          <p:cNvSpPr/>
          <p:nvPr/>
        </p:nvSpPr>
        <p:spPr>
          <a:xfrm>
            <a:off x="791280" y="307800"/>
            <a:ext cx="9635400" cy="699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4000" b="0" strike="noStrike" spc="-1">
                <a:solidFill>
                  <a:srgbClr val="000000"/>
                </a:solidFill>
                <a:latin typeface="Tw Cen MT Condensed"/>
                <a:ea typeface="DejaVu Sans"/>
              </a:rPr>
              <a:t>EXEMPLE D’ACTIVITE : LES DETERMINANTS DE SANTE</a:t>
            </a:r>
            <a:endParaRPr lang="fr-FR" sz="4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3" name="Picture 4"/>
          <p:cNvPicPr/>
          <p:nvPr/>
        </p:nvPicPr>
        <p:blipFill>
          <a:blip r:embed="rId2"/>
          <a:stretch/>
        </p:blipFill>
        <p:spPr>
          <a:xfrm>
            <a:off x="356400" y="1723320"/>
            <a:ext cx="5944680" cy="3326760"/>
          </a:xfrm>
          <a:prstGeom prst="rect">
            <a:avLst/>
          </a:prstGeom>
          <a:ln w="0">
            <a:noFill/>
          </a:ln>
        </p:spPr>
      </p:pic>
      <p:sp>
        <p:nvSpPr>
          <p:cNvPr id="334" name="Rectangle 7"/>
          <p:cNvSpPr/>
          <p:nvPr/>
        </p:nvSpPr>
        <p:spPr>
          <a:xfrm>
            <a:off x="6670440" y="4866480"/>
            <a:ext cx="476172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1800" b="0" u="sng" strike="noStrike" spc="-1">
                <a:solidFill>
                  <a:srgbClr val="6B9F25"/>
                </a:solidFill>
                <a:uFillTx/>
                <a:latin typeface="Tw Cen MT"/>
                <a:ea typeface="DejaVu Sans"/>
                <a:hlinkClick r:id="rId3"/>
              </a:rPr>
              <a:t>https://www.youtube.com/watch?v=y4brZqLtPK8</a:t>
            </a:r>
            <a:r>
              <a:rPr lang="fr-FR" sz="1800" b="0" strike="noStrike" spc="-1">
                <a:solidFill>
                  <a:srgbClr val="000000"/>
                </a:solidFill>
                <a:latin typeface="Tw Cen MT"/>
                <a:ea typeface="DejaVu Sans"/>
              </a:rPr>
              <a:t> </a:t>
            </a:r>
            <a:endParaRPr lang="fr-F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ZoneTexte 8"/>
          <p:cNvSpPr/>
          <p:nvPr/>
        </p:nvSpPr>
        <p:spPr>
          <a:xfrm>
            <a:off x="6654600" y="2171880"/>
            <a:ext cx="4793400" cy="1918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Tw Cen MT Condensed"/>
                <a:ea typeface="DejaVu Sans"/>
              </a:rPr>
              <a:t>A partir de la vidéo :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Tw Cen MT Condensed"/>
                <a:ea typeface="DejaVu Sans"/>
              </a:rPr>
              <a:t>Identifie les différentes catégories de déterminants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Tw Cen MT Condensed"/>
                <a:ea typeface="DejaVu Sans"/>
              </a:rPr>
              <a:t>Classe les différentes raisons identifiées dans la question précédente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Intégral">
  <a:themeElements>
    <a:clrScheme name="Inté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tégral">
  <a:themeElements>
    <a:clrScheme name="Inté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tégral">
  <a:themeElements>
    <a:clrScheme name="Inté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Integral">
  <a:themeElements>
    <a:clrScheme name="Integral">
      <a:dk1>
        <a:srgbClr val="000000"/>
      </a:dk1>
      <a:lt1>
        <a:srgbClr val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Integral">
  <a:themeElements>
    <a:clrScheme name="Integral">
      <a:dk1>
        <a:srgbClr val="000000"/>
      </a:dk1>
      <a:lt1>
        <a:srgbClr val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TM10001115[[fn=Colis]]</Template>
  <TotalTime>311</TotalTime>
  <Words>746</Words>
  <Application>Microsoft Office PowerPoint</Application>
  <PresentationFormat>Grand écran</PresentationFormat>
  <Paragraphs>141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19</vt:i4>
      </vt:variant>
    </vt:vector>
  </HeadingPairs>
  <TitlesOfParts>
    <vt:vector size="36" baseType="lpstr">
      <vt:lpstr>Arial</vt:lpstr>
      <vt:lpstr>Bell MT</vt:lpstr>
      <vt:lpstr>Calibri</vt:lpstr>
      <vt:lpstr>Comic Sans MS</vt:lpstr>
      <vt:lpstr>DejaVu Sans</vt:lpstr>
      <vt:lpstr>Symbol</vt:lpstr>
      <vt:lpstr>Times New Roman</vt:lpstr>
      <vt:lpstr>TW Cen MT</vt:lpstr>
      <vt:lpstr>TW Cen MT</vt:lpstr>
      <vt:lpstr>Tw Cen MT Condensed</vt:lpstr>
      <vt:lpstr>Wingdings</vt:lpstr>
      <vt:lpstr>Intégral</vt:lpstr>
      <vt:lpstr>Intégral</vt:lpstr>
      <vt:lpstr>Intégral</vt:lpstr>
      <vt:lpstr>1_Integral</vt:lpstr>
      <vt:lpstr>Thème Office</vt:lpstr>
      <vt:lpstr>Integral</vt:lpstr>
      <vt:lpstr>Sciences et Technologies de la Santé et du Social </vt:lpstr>
      <vt:lpstr>Une organisation identique à celle d'un bac général  Mais avec des spécificités…</vt:lpstr>
      <vt:lpstr>La poursuite d’étude</vt:lpstr>
      <vt:lpstr>Présentation PowerPoint</vt:lpstr>
      <vt:lpstr>Un contenu et des méthodes adaptés à ces poursuites d’étude</vt:lpstr>
      <vt:lpstr>Présentation PowerPoint</vt:lpstr>
      <vt:lpstr>SCIENCES ET TECHNIQUES SANITAIRES ET SOCIALES</vt:lpstr>
      <vt:lpstr>Présentation PowerPoint</vt:lpstr>
      <vt:lpstr>Présentation PowerPoint</vt:lpstr>
      <vt:lpstr>BIOLOGIE ET PHYSIOPATHOLOGIE HUMAINES</vt:lpstr>
      <vt:lpstr>Présentation PowerPoint</vt:lpstr>
      <vt:lpstr>Présentation PowerPoint</vt:lpstr>
      <vt:lpstr>Présentation PowerPoint</vt:lpstr>
      <vt:lpstr>Physique-chimie pour la sante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RRA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Sciences et Technologies de la Santé et du Social</dc:title>
  <dc:subject/>
  <dc:creator>Utilisateur Windows</dc:creator>
  <dc:description/>
  <cp:lastModifiedBy>Utilisateur Windows</cp:lastModifiedBy>
  <cp:revision>25</cp:revision>
  <dcterms:created xsi:type="dcterms:W3CDTF">2023-11-07T13:38:58Z</dcterms:created>
  <dcterms:modified xsi:type="dcterms:W3CDTF">2025-01-23T11:12:37Z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Grand écran</vt:lpwstr>
  </property>
  <property fmtid="{D5CDD505-2E9C-101B-9397-08002B2CF9AE}" pid="3" name="Slides">
    <vt:i4>19</vt:i4>
  </property>
</Properties>
</file>